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87" r:id="rId3"/>
    <p:sldId id="283" r:id="rId4"/>
    <p:sldId id="284" r:id="rId5"/>
    <p:sldId id="285" r:id="rId6"/>
    <p:sldId id="286" r:id="rId7"/>
    <p:sldId id="257" r:id="rId8"/>
    <p:sldId id="258" r:id="rId9"/>
    <p:sldId id="259" r:id="rId10"/>
    <p:sldId id="289" r:id="rId11"/>
    <p:sldId id="260" r:id="rId12"/>
    <p:sldId id="263" r:id="rId13"/>
    <p:sldId id="264" r:id="rId14"/>
    <p:sldId id="288" r:id="rId15"/>
    <p:sldId id="265" r:id="rId16"/>
    <p:sldId id="275" r:id="rId17"/>
    <p:sldId id="276" r:id="rId18"/>
    <p:sldId id="277" r:id="rId19"/>
    <p:sldId id="278" r:id="rId20"/>
    <p:sldId id="279" r:id="rId21"/>
    <p:sldId id="266" r:id="rId22"/>
    <p:sldId id="267" r:id="rId23"/>
    <p:sldId id="268" r:id="rId24"/>
    <p:sldId id="269" r:id="rId25"/>
    <p:sldId id="270" r:id="rId26"/>
    <p:sldId id="290" r:id="rId27"/>
    <p:sldId id="271" r:id="rId28"/>
    <p:sldId id="272" r:id="rId29"/>
    <p:sldId id="273" r:id="rId30"/>
    <p:sldId id="274" r:id="rId31"/>
    <p:sldId id="280" r:id="rId32"/>
    <p:sldId id="281" r:id="rId33"/>
    <p:sldId id="291"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88D5F74-FCC9-43E5-B152-8198B29A6D71}">
          <p14:sldIdLst>
            <p14:sldId id="256"/>
            <p14:sldId id="287"/>
            <p14:sldId id="283"/>
            <p14:sldId id="284"/>
            <p14:sldId id="285"/>
            <p14:sldId id="286"/>
            <p14:sldId id="257"/>
            <p14:sldId id="258"/>
            <p14:sldId id="259"/>
            <p14:sldId id="289"/>
            <p14:sldId id="260"/>
            <p14:sldId id="263"/>
            <p14:sldId id="264"/>
            <p14:sldId id="288"/>
            <p14:sldId id="265"/>
            <p14:sldId id="275"/>
            <p14:sldId id="276"/>
            <p14:sldId id="277"/>
            <p14:sldId id="278"/>
            <p14:sldId id="279"/>
            <p14:sldId id="266"/>
            <p14:sldId id="267"/>
            <p14:sldId id="268"/>
            <p14:sldId id="269"/>
            <p14:sldId id="270"/>
            <p14:sldId id="290"/>
            <p14:sldId id="271"/>
            <p14:sldId id="272"/>
            <p14:sldId id="273"/>
            <p14:sldId id="274"/>
            <p14:sldId id="280"/>
            <p14:sldId id="281"/>
            <p14:sldId id="2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130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image" Target="../media/image37.wmf"/><Relationship Id="rId3" Type="http://schemas.openxmlformats.org/officeDocument/2006/relationships/image" Target="../media/image27.wmf"/><Relationship Id="rId7" Type="http://schemas.openxmlformats.org/officeDocument/2006/relationships/image" Target="../media/image31.wmf"/><Relationship Id="rId12" Type="http://schemas.openxmlformats.org/officeDocument/2006/relationships/image" Target="../media/image36.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11" Type="http://schemas.openxmlformats.org/officeDocument/2006/relationships/image" Target="../media/image35.wmf"/><Relationship Id="rId5" Type="http://schemas.openxmlformats.org/officeDocument/2006/relationships/image" Target="../media/image29.wmf"/><Relationship Id="rId15" Type="http://schemas.openxmlformats.org/officeDocument/2006/relationships/image" Target="../media/image39.wmf"/><Relationship Id="rId10" Type="http://schemas.openxmlformats.org/officeDocument/2006/relationships/image" Target="../media/image34.wmf"/><Relationship Id="rId4" Type="http://schemas.openxmlformats.org/officeDocument/2006/relationships/image" Target="../media/image28.wmf"/><Relationship Id="rId9" Type="http://schemas.openxmlformats.org/officeDocument/2006/relationships/image" Target="../media/image33.wmf"/><Relationship Id="rId14"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D8A12-12D6-4C1D-96EF-7188E96ADFDE}" type="datetimeFigureOut">
              <a:rPr lang="zh-CN" altLang="en-US" smtClean="0"/>
              <a:t>2019/10/9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AB209-34EF-4F93-8606-0FBE3B5E5B72}" type="slidenum">
              <a:rPr lang="zh-CN" altLang="en-US" smtClean="0"/>
              <a:t>‹#›</a:t>
            </a:fld>
            <a:endParaRPr lang="zh-CN" altLang="en-US"/>
          </a:p>
        </p:txBody>
      </p:sp>
    </p:spTree>
    <p:extLst>
      <p:ext uri="{BB962C8B-B14F-4D97-AF65-F5344CB8AC3E}">
        <p14:creationId xmlns:p14="http://schemas.microsoft.com/office/powerpoint/2010/main" val="337539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AB209-34EF-4F93-8606-0FBE3B5E5B72}" type="slidenum">
              <a:rPr lang="zh-CN" altLang="en-US" smtClean="0"/>
              <a:t>25</a:t>
            </a:fld>
            <a:endParaRPr lang="zh-CN" altLang="en-US"/>
          </a:p>
        </p:txBody>
      </p:sp>
    </p:spTree>
    <p:extLst>
      <p:ext uri="{BB962C8B-B14F-4D97-AF65-F5344CB8AC3E}">
        <p14:creationId xmlns:p14="http://schemas.microsoft.com/office/powerpoint/2010/main" val="4274700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945A9F-0B37-451E-8D8C-A16B6607A636}" type="datetimeFigureOut">
              <a:rPr lang="zh-CN" altLang="en-US" smtClean="0"/>
              <a:t>2019/10/9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B945A9F-0B37-451E-8D8C-A16B6607A636}" type="datetimeFigureOut">
              <a:rPr lang="zh-CN" altLang="en-US" smtClean="0"/>
              <a:t>2019/10/9</a:t>
            </a:fld>
            <a:endParaRPr lang="zh-CN"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zh-CN"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95A57E4-3B0E-4127-8FD7-367981D1050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 Id="rId14" Type="http://schemas.openxmlformats.org/officeDocument/2006/relationships/image" Target="../media/image17.wmf"/></Relationships>
</file>

<file path=ppt/slides/_rels/slide1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8.bin"/><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3.wmf"/><Relationship Id="rId4" Type="http://schemas.openxmlformats.org/officeDocument/2006/relationships/image" Target="../media/image12.wmf"/><Relationship Id="rId9"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oleObject" Target="../embeddings/oleObject22.bin"/><Relationship Id="rId18" Type="http://schemas.openxmlformats.org/officeDocument/2006/relationships/image" Target="../media/image32.wmf"/><Relationship Id="rId26" Type="http://schemas.openxmlformats.org/officeDocument/2006/relationships/image" Target="../media/image36.wmf"/><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29.wmf"/><Relationship Id="rId17" Type="http://schemas.openxmlformats.org/officeDocument/2006/relationships/oleObject" Target="../embeddings/oleObject24.bin"/><Relationship Id="rId25" Type="http://schemas.openxmlformats.org/officeDocument/2006/relationships/oleObject" Target="../embeddings/oleObject28.bin"/><Relationship Id="rId2" Type="http://schemas.openxmlformats.org/officeDocument/2006/relationships/slideLayout" Target="../slideLayouts/slideLayout2.xml"/><Relationship Id="rId16" Type="http://schemas.openxmlformats.org/officeDocument/2006/relationships/image" Target="../media/image31.wmf"/><Relationship Id="rId20" Type="http://schemas.openxmlformats.org/officeDocument/2006/relationships/image" Target="../media/image33.wmf"/><Relationship Id="rId29" Type="http://schemas.openxmlformats.org/officeDocument/2006/relationships/oleObject" Target="../embeddings/oleObject30.bin"/><Relationship Id="rId1" Type="http://schemas.openxmlformats.org/officeDocument/2006/relationships/vmlDrawing" Target="../drawings/vmlDrawing5.vml"/><Relationship Id="rId6" Type="http://schemas.openxmlformats.org/officeDocument/2006/relationships/image" Target="../media/image26.wmf"/><Relationship Id="rId11" Type="http://schemas.openxmlformats.org/officeDocument/2006/relationships/oleObject" Target="../embeddings/oleObject21.bin"/><Relationship Id="rId24" Type="http://schemas.openxmlformats.org/officeDocument/2006/relationships/image" Target="../media/image35.wmf"/><Relationship Id="rId32" Type="http://schemas.openxmlformats.org/officeDocument/2006/relationships/image" Target="../media/image39.w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28" Type="http://schemas.openxmlformats.org/officeDocument/2006/relationships/image" Target="../media/image37.wmf"/><Relationship Id="rId10" Type="http://schemas.openxmlformats.org/officeDocument/2006/relationships/image" Target="../media/image28.wmf"/><Relationship Id="rId19" Type="http://schemas.openxmlformats.org/officeDocument/2006/relationships/oleObject" Target="../embeddings/oleObject25.bin"/><Relationship Id="rId31" Type="http://schemas.openxmlformats.org/officeDocument/2006/relationships/oleObject" Target="../embeddings/oleObject31.bin"/><Relationship Id="rId4" Type="http://schemas.openxmlformats.org/officeDocument/2006/relationships/image" Target="../media/image25.wmf"/><Relationship Id="rId9" Type="http://schemas.openxmlformats.org/officeDocument/2006/relationships/oleObject" Target="../embeddings/oleObject20.bin"/><Relationship Id="rId14" Type="http://schemas.openxmlformats.org/officeDocument/2006/relationships/image" Target="../media/image30.wmf"/><Relationship Id="rId22" Type="http://schemas.openxmlformats.org/officeDocument/2006/relationships/image" Target="../media/image34.wmf"/><Relationship Id="rId27" Type="http://schemas.openxmlformats.org/officeDocument/2006/relationships/oleObject" Target="../embeddings/oleObject29.bin"/><Relationship Id="rId30" Type="http://schemas.openxmlformats.org/officeDocument/2006/relationships/image" Target="../media/image38.wmf"/></Relationships>
</file>

<file path=ppt/slides/_rels/slide2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35.bin"/></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8.wmf"/><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2.png"/><Relationship Id="rId11" Type="http://schemas.openxmlformats.org/officeDocument/2006/relationships/image" Target="../media/image57.wmf"/><Relationship Id="rId5" Type="http://schemas.openxmlformats.org/officeDocument/2006/relationships/image" Target="../media/image61.jpeg"/><Relationship Id="rId10" Type="http://schemas.openxmlformats.org/officeDocument/2006/relationships/oleObject" Target="../embeddings/oleObject37.bin"/><Relationship Id="rId4" Type="http://schemas.openxmlformats.org/officeDocument/2006/relationships/image" Target="../media/image60.jpe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notesSlide" Target="../notesSlides/notesSlide1.xml"/><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4.png"/><Relationship Id="rId5" Type="http://schemas.openxmlformats.org/officeDocument/2006/relationships/image" Target="../media/image68.jpe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0.wmf"/><Relationship Id="rId5" Type="http://schemas.openxmlformats.org/officeDocument/2006/relationships/oleObject" Target="../embeddings/oleObject41.bin"/><Relationship Id="rId4" Type="http://schemas.openxmlformats.org/officeDocument/2006/relationships/image" Target="../media/image69.wmf"/></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42.bin"/><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8.wmf"/><Relationship Id="rId5" Type="http://schemas.openxmlformats.org/officeDocument/2006/relationships/oleObject" Target="../embeddings/oleObject43.bin"/><Relationship Id="rId4" Type="http://schemas.openxmlformats.org/officeDocument/2006/relationships/image" Target="../media/image77.wmf"/></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mailto:MLandDA@126.com&#12290;" TargetMode="External"/><Relationship Id="rId1" Type="http://schemas.openxmlformats.org/officeDocument/2006/relationships/slideLayout" Target="../slideLayouts/slideLayout2.xml"/><Relationship Id="rId4" Type="http://schemas.openxmlformats.org/officeDocument/2006/relationships/image" Target="../media/image7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数据分析与机器学习 </a:t>
            </a:r>
            <a:r>
              <a:rPr lang="en-US" altLang="zh-CN" dirty="0"/>
              <a:t>- 2</a:t>
            </a:r>
            <a:endParaRPr lang="zh-CN" altLang="en-US" dirty="0"/>
          </a:p>
        </p:txBody>
      </p:sp>
      <p:sp>
        <p:nvSpPr>
          <p:cNvPr id="3" name="副标题 2"/>
          <p:cNvSpPr>
            <a:spLocks noGrp="1"/>
          </p:cNvSpPr>
          <p:nvPr>
            <p:ph type="subTitle" idx="1"/>
          </p:nvPr>
        </p:nvSpPr>
        <p:spPr/>
        <p:txBody>
          <a:bodyPr/>
          <a:lstStyle/>
          <a:p>
            <a:r>
              <a:rPr lang="zh-CN" altLang="en-US" dirty="0"/>
              <a:t>李大威</a:t>
            </a:r>
          </a:p>
        </p:txBody>
      </p:sp>
    </p:spTree>
    <p:extLst>
      <p:ext uri="{BB962C8B-B14F-4D97-AF65-F5344CB8AC3E}">
        <p14:creationId xmlns:p14="http://schemas.microsoft.com/office/powerpoint/2010/main" val="1889664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陶大程（</a:t>
            </a:r>
            <a:r>
              <a:rPr lang="en-US" altLang="zh-CN" dirty="0" err="1"/>
              <a:t>Dacheng</a:t>
            </a:r>
            <a:r>
              <a:rPr lang="en-US" altLang="zh-CN" dirty="0"/>
              <a:t> Tao</a:t>
            </a:r>
            <a:r>
              <a:rPr lang="zh-CN" altLang="en-US" dirty="0"/>
              <a:t>）</a:t>
            </a:r>
          </a:p>
        </p:txBody>
      </p:sp>
      <p:sp>
        <p:nvSpPr>
          <p:cNvPr id="3" name="内容占位符 2"/>
          <p:cNvSpPr>
            <a:spLocks noGrp="1"/>
          </p:cNvSpPr>
          <p:nvPr>
            <p:ph idx="1"/>
          </p:nvPr>
        </p:nvSpPr>
        <p:spPr>
          <a:xfrm>
            <a:off x="2195736" y="1600200"/>
            <a:ext cx="6840760" cy="5141168"/>
          </a:xfrm>
        </p:spPr>
        <p:txBody>
          <a:bodyPr>
            <a:normAutofit fontScale="77500" lnSpcReduction="20000"/>
          </a:bodyPr>
          <a:lstStyle/>
          <a:p>
            <a:r>
              <a:rPr lang="en-US" altLang="zh-CN" dirty="0"/>
              <a:t>Professor of University of Technology Sydney (UTS) since 2016. Director of the Centre for Artificial Intelligence at UTS. </a:t>
            </a:r>
            <a:r>
              <a:rPr lang="zh-CN" altLang="en-US" dirty="0"/>
              <a:t>本科：中科大；硕士：香港中文大学；博士：伦敦大学</a:t>
            </a:r>
            <a:endParaRPr lang="en-US" altLang="zh-CN" dirty="0"/>
          </a:p>
          <a:p>
            <a:endParaRPr lang="en-US" altLang="zh-CN" dirty="0"/>
          </a:p>
          <a:p>
            <a:r>
              <a:rPr lang="en-US" altLang="zh-CN" dirty="0"/>
              <a:t>Titles: SPIE Fellow(2013); IEEE Fellow(2014); The 2015 Australian Scopus-Eureka Prize; The ACS Gold Disruptor Award. </a:t>
            </a:r>
          </a:p>
          <a:p>
            <a:endParaRPr lang="en-US" altLang="zh-CN" dirty="0"/>
          </a:p>
          <a:p>
            <a:r>
              <a:rPr lang="en-US" altLang="zh-CN" dirty="0"/>
              <a:t>Published many papers on Dimensionality Reduction.</a:t>
            </a:r>
          </a:p>
          <a:p>
            <a:endParaRPr lang="en-US" altLang="zh-CN" dirty="0"/>
          </a:p>
          <a:p>
            <a:r>
              <a:rPr lang="en-US" altLang="zh-CN" dirty="0"/>
              <a:t>Books: 《</a:t>
            </a:r>
            <a:r>
              <a:rPr lang="en-US" altLang="zh-CN" i="1" dirty="0"/>
              <a:t>Modern machine learning techniques and their applications in cartoon animation research</a:t>
            </a:r>
            <a:r>
              <a:rPr lang="en-US" altLang="zh-CN" dirty="0"/>
              <a:t>》</a:t>
            </a:r>
            <a:r>
              <a:rPr lang="zh-CN" altLang="en-US" dirty="0"/>
              <a:t>，</a:t>
            </a:r>
            <a:r>
              <a:rPr lang="en-US" altLang="zh-CN" dirty="0"/>
              <a:t>《</a:t>
            </a:r>
            <a:r>
              <a:rPr lang="en-US" altLang="zh-CN" i="1" dirty="0"/>
              <a:t>Semantic mining technologies for multimedia databases</a:t>
            </a:r>
            <a:r>
              <a:rPr lang="en-US" altLang="zh-CN" dirty="0"/>
              <a:t>》</a:t>
            </a:r>
          </a:p>
          <a:p>
            <a:endParaRPr lang="en-US" altLang="zh-CN" dirty="0"/>
          </a:p>
          <a:p>
            <a:r>
              <a:rPr lang="en-US" altLang="zh-CN" dirty="0"/>
              <a:t>H-index: 70.  Cited 20000+.</a:t>
            </a:r>
          </a:p>
          <a:p>
            <a:endParaRPr lang="en-US" altLang="zh-CN" dirty="0"/>
          </a:p>
          <a:p>
            <a:r>
              <a:rPr lang="en-US" altLang="zh-CN" dirty="0"/>
              <a:t>Research directions: Data mining; Computer vision; Image Processing; Multimedia.</a:t>
            </a:r>
          </a:p>
        </p:txBody>
      </p:sp>
      <p:pic>
        <p:nvPicPr>
          <p:cNvPr id="7170" name="Picture 2" descr="C:\Users\David_Lee\Desktop\resour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1872208" cy="265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6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降维（</a:t>
            </a:r>
            <a:r>
              <a:rPr lang="en-US" altLang="zh-CN" dirty="0"/>
              <a:t>Dimensionality Reduction</a:t>
            </a:r>
            <a:r>
              <a:rPr lang="zh-CN" altLang="en-US" dirty="0"/>
              <a:t>）</a:t>
            </a:r>
          </a:p>
        </p:txBody>
      </p:sp>
      <p:sp>
        <p:nvSpPr>
          <p:cNvPr id="3" name="内容占位符 2"/>
          <p:cNvSpPr>
            <a:spLocks noGrp="1"/>
          </p:cNvSpPr>
          <p:nvPr>
            <p:ph idx="1"/>
          </p:nvPr>
        </p:nvSpPr>
        <p:spPr>
          <a:xfrm>
            <a:off x="395536" y="1412776"/>
            <a:ext cx="8640960" cy="4876800"/>
          </a:xfrm>
        </p:spPr>
        <p:txBody>
          <a:bodyPr/>
          <a:lstStyle/>
          <a:p>
            <a:r>
              <a:rPr lang="zh-CN" altLang="en-US" dirty="0"/>
              <a:t>例子</a:t>
            </a:r>
            <a:r>
              <a:rPr lang="en-US" altLang="zh-CN" dirty="0"/>
              <a:t>1</a:t>
            </a:r>
            <a:r>
              <a:rPr lang="zh-CN" altLang="en-US" dirty="0"/>
              <a:t>：车辆轨迹跟踪</a:t>
            </a:r>
            <a:endParaRPr lang="en-US" altLang="zh-CN" dirty="0"/>
          </a:p>
          <a:p>
            <a:pPr marL="0" indent="0">
              <a:buNone/>
            </a:pPr>
            <a:r>
              <a:rPr lang="en-US" altLang="zh-CN" dirty="0"/>
              <a:t>       </a:t>
            </a:r>
            <a:r>
              <a:rPr lang="zh-CN" altLang="en-US" dirty="0"/>
              <a:t>对道路监控中的车辆图像特征进行降维（</a:t>
            </a:r>
            <a:r>
              <a:rPr lang="en-US" altLang="zh-CN" dirty="0"/>
              <a:t>320D to 10D</a:t>
            </a:r>
            <a:r>
              <a:rPr lang="zh-CN" altLang="en-US" dirty="0"/>
              <a:t>），随后进行识别。</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97221"/>
            <a:ext cx="9036496" cy="376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945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降维（</a:t>
            </a:r>
            <a:r>
              <a:rPr lang="en-US" altLang="zh-CN" dirty="0"/>
              <a:t>Dimensionality Reduction</a:t>
            </a:r>
            <a:r>
              <a:rPr lang="zh-CN" altLang="en-US" dirty="0"/>
              <a:t>）</a:t>
            </a:r>
          </a:p>
        </p:txBody>
      </p:sp>
      <p:sp>
        <p:nvSpPr>
          <p:cNvPr id="3" name="内容占位符 2"/>
          <p:cNvSpPr>
            <a:spLocks noGrp="1"/>
          </p:cNvSpPr>
          <p:nvPr>
            <p:ph idx="1"/>
          </p:nvPr>
        </p:nvSpPr>
        <p:spPr>
          <a:xfrm>
            <a:off x="457200" y="1412776"/>
            <a:ext cx="8229600" cy="4876800"/>
          </a:xfrm>
        </p:spPr>
        <p:txBody>
          <a:bodyPr/>
          <a:lstStyle/>
          <a:p>
            <a:r>
              <a:rPr lang="zh-CN" altLang="en-US" dirty="0"/>
              <a:t>例子</a:t>
            </a:r>
            <a:r>
              <a:rPr lang="en-US" altLang="zh-CN" dirty="0"/>
              <a:t>2</a:t>
            </a:r>
            <a:r>
              <a:rPr lang="zh-CN" altLang="en-US" dirty="0"/>
              <a:t>：场景识别</a:t>
            </a:r>
            <a:endParaRPr lang="en-US" altLang="zh-CN" dirty="0"/>
          </a:p>
          <a:p>
            <a:pPr marL="0" indent="0">
              <a:buNone/>
            </a:pPr>
            <a:r>
              <a:rPr lang="en-US" altLang="zh-CN" dirty="0"/>
              <a:t>        </a:t>
            </a:r>
            <a:r>
              <a:rPr lang="zh-CN" altLang="en-US" dirty="0"/>
              <a:t>首先要提取场景特征（</a:t>
            </a:r>
            <a:r>
              <a:rPr lang="en-US" altLang="zh-CN" dirty="0"/>
              <a:t>36D to 2D</a:t>
            </a:r>
            <a:r>
              <a:rPr lang="zh-CN" altLang="en-US"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3" y="2403375"/>
            <a:ext cx="8939675" cy="4265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5505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降维（</a:t>
            </a:r>
            <a:r>
              <a:rPr lang="en-US" altLang="zh-CN" dirty="0"/>
              <a:t>Dimensionality Reduction</a:t>
            </a:r>
            <a:r>
              <a:rPr lang="zh-CN" altLang="en-US" dirty="0"/>
              <a:t>）</a:t>
            </a:r>
          </a:p>
        </p:txBody>
      </p:sp>
      <p:sp>
        <p:nvSpPr>
          <p:cNvPr id="3" name="内容占位符 2"/>
          <p:cNvSpPr>
            <a:spLocks noGrp="1"/>
          </p:cNvSpPr>
          <p:nvPr>
            <p:ph idx="1"/>
          </p:nvPr>
        </p:nvSpPr>
        <p:spPr>
          <a:xfrm>
            <a:off x="424880" y="1412776"/>
            <a:ext cx="8229600" cy="4876800"/>
          </a:xfrm>
        </p:spPr>
        <p:txBody>
          <a:bodyPr/>
          <a:lstStyle/>
          <a:p>
            <a:r>
              <a:rPr lang="zh-CN" altLang="en-US" dirty="0"/>
              <a:t>例子</a:t>
            </a:r>
            <a:r>
              <a:rPr lang="en-US" altLang="zh-CN" dirty="0"/>
              <a:t>2</a:t>
            </a:r>
            <a:r>
              <a:rPr lang="zh-CN" altLang="en-US" dirty="0"/>
              <a:t>：场景识别</a:t>
            </a:r>
            <a:endParaRPr lang="en-US" altLang="zh-CN" dirty="0"/>
          </a:p>
          <a:p>
            <a:pPr marL="0" indent="0">
              <a:buNone/>
            </a:pPr>
            <a:r>
              <a:rPr lang="en-US" altLang="zh-CN" dirty="0"/>
              <a:t>        </a:t>
            </a:r>
            <a:r>
              <a:rPr lang="zh-CN" altLang="en-US" dirty="0"/>
              <a:t>其次是降维，只保留重要的特征进行聚类。</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276872"/>
            <a:ext cx="7823497"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928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a:t>
            </a:r>
            <a:r>
              <a:rPr lang="en-US" altLang="zh-CN" dirty="0"/>
              <a:t>Regression</a:t>
            </a:r>
            <a:r>
              <a:rPr lang="zh-CN" altLang="en-US" dirty="0"/>
              <a:t>）</a:t>
            </a:r>
          </a:p>
        </p:txBody>
      </p:sp>
      <p:sp>
        <p:nvSpPr>
          <p:cNvPr id="3" name="内容占位符 2"/>
          <p:cNvSpPr>
            <a:spLocks noGrp="1"/>
          </p:cNvSpPr>
          <p:nvPr>
            <p:ph idx="1"/>
          </p:nvPr>
        </p:nvSpPr>
        <p:spPr>
          <a:xfrm>
            <a:off x="413502" y="1506832"/>
            <a:ext cx="8229600" cy="4876800"/>
          </a:xfrm>
        </p:spPr>
        <p:txBody>
          <a:bodyPr/>
          <a:lstStyle/>
          <a:p>
            <a:r>
              <a:rPr lang="en-US" altLang="zh-CN" dirty="0"/>
              <a:t>What is regression?</a:t>
            </a:r>
          </a:p>
          <a:p>
            <a:pPr marL="0" indent="0">
              <a:buNone/>
            </a:pPr>
            <a:r>
              <a:rPr lang="en-US" altLang="zh-CN" dirty="0"/>
              <a:t>        </a:t>
            </a:r>
          </a:p>
          <a:p>
            <a:pPr marL="0" indent="0">
              <a:buNone/>
            </a:pPr>
            <a:r>
              <a:rPr lang="en-US" altLang="zh-CN" dirty="0"/>
              <a:t>       </a:t>
            </a:r>
            <a:r>
              <a:rPr lang="zh-CN" altLang="en-US" dirty="0"/>
              <a:t>回归分析是确定两种或两种以上变量间相互依赖关系的一种统计分析方法。按照涉及的变量的多少，分为一元回归和多元回归分析。回归一般属于有监督学习。</a:t>
            </a:r>
          </a:p>
        </p:txBody>
      </p:sp>
      <p:cxnSp>
        <p:nvCxnSpPr>
          <p:cNvPr id="5" name="直接箭头连接符 4"/>
          <p:cNvCxnSpPr/>
          <p:nvPr/>
        </p:nvCxnSpPr>
        <p:spPr>
          <a:xfrm flipV="1">
            <a:off x="3015119" y="4149488"/>
            <a:ext cx="0" cy="17407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6" name="直接箭头连接符 5"/>
          <p:cNvCxnSpPr/>
          <p:nvPr/>
        </p:nvCxnSpPr>
        <p:spPr>
          <a:xfrm>
            <a:off x="2807567" y="5716819"/>
            <a:ext cx="2448272"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流程图: 汇总连接 6"/>
          <p:cNvSpPr/>
          <p:nvPr/>
        </p:nvSpPr>
        <p:spPr>
          <a:xfrm>
            <a:off x="3095599" y="5301615"/>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流程图: 汇总连接 7"/>
          <p:cNvSpPr/>
          <p:nvPr/>
        </p:nvSpPr>
        <p:spPr>
          <a:xfrm>
            <a:off x="3311623" y="5301615"/>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9" name="流程图: 汇总连接 8"/>
          <p:cNvSpPr/>
          <p:nvPr/>
        </p:nvSpPr>
        <p:spPr>
          <a:xfrm>
            <a:off x="3427659" y="5121595"/>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 name="流程图: 汇总连接 9"/>
          <p:cNvSpPr/>
          <p:nvPr/>
        </p:nvSpPr>
        <p:spPr>
          <a:xfrm>
            <a:off x="3598935" y="4996467"/>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流程图: 汇总连接 10"/>
          <p:cNvSpPr/>
          <p:nvPr/>
        </p:nvSpPr>
        <p:spPr>
          <a:xfrm>
            <a:off x="3814959" y="4941575"/>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流程图: 汇总连接 11"/>
          <p:cNvSpPr/>
          <p:nvPr/>
        </p:nvSpPr>
        <p:spPr>
          <a:xfrm>
            <a:off x="3894631" y="4725551"/>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3" name="流程图: 汇总连接 12"/>
          <p:cNvSpPr/>
          <p:nvPr/>
        </p:nvSpPr>
        <p:spPr>
          <a:xfrm>
            <a:off x="4047031" y="4634416"/>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流程图: 汇总连接 13"/>
          <p:cNvSpPr/>
          <p:nvPr/>
        </p:nvSpPr>
        <p:spPr>
          <a:xfrm>
            <a:off x="4225688" y="4634416"/>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5" name="流程图: 汇总连接 14"/>
          <p:cNvSpPr/>
          <p:nvPr/>
        </p:nvSpPr>
        <p:spPr>
          <a:xfrm>
            <a:off x="4398585" y="4509527"/>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流程图: 汇总连接 15"/>
          <p:cNvSpPr/>
          <p:nvPr/>
        </p:nvSpPr>
        <p:spPr>
          <a:xfrm>
            <a:off x="4607047" y="4365511"/>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7" name="直接连接符 16"/>
          <p:cNvCxnSpPr/>
          <p:nvPr/>
        </p:nvCxnSpPr>
        <p:spPr>
          <a:xfrm flipV="1">
            <a:off x="3015119" y="4234048"/>
            <a:ext cx="1808672" cy="129614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362002" y="5867980"/>
            <a:ext cx="2794173" cy="369332"/>
          </a:xfrm>
          <a:prstGeom prst="rect">
            <a:avLst/>
          </a:prstGeom>
          <a:noFill/>
        </p:spPr>
        <p:txBody>
          <a:bodyPr wrap="square" rtlCol="0">
            <a:spAutoFit/>
          </a:bodyPr>
          <a:lstStyle/>
          <a:p>
            <a:r>
              <a:rPr lang="zh-CN" altLang="en-US" dirty="0"/>
              <a:t>拟合出直线方程</a:t>
            </a:r>
            <a:r>
              <a:rPr lang="en-US" altLang="zh-CN" dirty="0"/>
              <a:t>y=</a:t>
            </a:r>
            <a:r>
              <a:rPr lang="en-US" altLang="zh-CN" dirty="0" err="1"/>
              <a:t>ax+b</a:t>
            </a:r>
            <a:endParaRPr lang="en-US" altLang="zh-CN" dirty="0"/>
          </a:p>
        </p:txBody>
      </p:sp>
      <p:cxnSp>
        <p:nvCxnSpPr>
          <p:cNvPr id="19" name="直接箭头连接符 18"/>
          <p:cNvCxnSpPr/>
          <p:nvPr/>
        </p:nvCxnSpPr>
        <p:spPr>
          <a:xfrm flipH="1" flipV="1">
            <a:off x="4348282" y="4691324"/>
            <a:ext cx="360040" cy="4456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4708321" y="4732318"/>
            <a:ext cx="2599983" cy="369332"/>
          </a:xfrm>
          <a:prstGeom prst="rect">
            <a:avLst/>
          </a:prstGeom>
          <a:noFill/>
        </p:spPr>
        <p:txBody>
          <a:bodyPr wrap="square" rtlCol="0">
            <a:spAutoFit/>
          </a:bodyPr>
          <a:lstStyle/>
          <a:p>
            <a:r>
              <a:rPr lang="zh-CN" altLang="en-US" dirty="0">
                <a:solidFill>
                  <a:srgbClr val="C00000"/>
                </a:solidFill>
              </a:rPr>
              <a:t>一元线性回归分析</a:t>
            </a:r>
            <a:endParaRPr lang="en-US" altLang="zh-CN" dirty="0">
              <a:solidFill>
                <a:srgbClr val="C00000"/>
              </a:solidFill>
            </a:endParaRPr>
          </a:p>
        </p:txBody>
      </p:sp>
      <p:sp>
        <p:nvSpPr>
          <p:cNvPr id="21" name="TextBox 20"/>
          <p:cNvSpPr txBox="1"/>
          <p:nvPr/>
        </p:nvSpPr>
        <p:spPr>
          <a:xfrm>
            <a:off x="5255839" y="5345526"/>
            <a:ext cx="540297" cy="369332"/>
          </a:xfrm>
          <a:prstGeom prst="rect">
            <a:avLst/>
          </a:prstGeom>
          <a:noFill/>
        </p:spPr>
        <p:txBody>
          <a:bodyPr wrap="square" rtlCol="0">
            <a:spAutoFit/>
          </a:bodyPr>
          <a:lstStyle/>
          <a:p>
            <a:r>
              <a:rPr lang="en-US" altLang="zh-CN" dirty="0"/>
              <a:t>X</a:t>
            </a:r>
          </a:p>
        </p:txBody>
      </p:sp>
      <p:sp>
        <p:nvSpPr>
          <p:cNvPr id="22" name="TextBox 21"/>
          <p:cNvSpPr txBox="1"/>
          <p:nvPr/>
        </p:nvSpPr>
        <p:spPr>
          <a:xfrm>
            <a:off x="2736033" y="3945232"/>
            <a:ext cx="467815" cy="369332"/>
          </a:xfrm>
          <a:prstGeom prst="rect">
            <a:avLst/>
          </a:prstGeom>
          <a:noFill/>
        </p:spPr>
        <p:txBody>
          <a:bodyPr wrap="square" rtlCol="0">
            <a:spAutoFit/>
          </a:bodyPr>
          <a:lstStyle/>
          <a:p>
            <a:r>
              <a:rPr lang="en-US" altLang="zh-CN" dirty="0"/>
              <a:t>Y</a:t>
            </a:r>
          </a:p>
        </p:txBody>
      </p:sp>
      <p:sp>
        <p:nvSpPr>
          <p:cNvPr id="23" name="流程图: 汇总连接 22"/>
          <p:cNvSpPr/>
          <p:nvPr/>
        </p:nvSpPr>
        <p:spPr>
          <a:xfrm>
            <a:off x="4047031" y="4877951"/>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流程图: 汇总连接 23"/>
          <p:cNvSpPr/>
          <p:nvPr/>
        </p:nvSpPr>
        <p:spPr>
          <a:xfrm>
            <a:off x="3671663" y="5199606"/>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流程图: 汇总连接 24"/>
          <p:cNvSpPr/>
          <p:nvPr/>
        </p:nvSpPr>
        <p:spPr>
          <a:xfrm>
            <a:off x="4499272" y="4203972"/>
            <a:ext cx="72728" cy="89124"/>
          </a:xfrm>
          <a:prstGeom prst="flowChartSummingJunction">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8800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663951"/>
            <a:ext cx="50101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457200" y="404664"/>
            <a:ext cx="8229600" cy="990600"/>
          </a:xfrm>
        </p:spPr>
        <p:txBody>
          <a:bodyPr>
            <a:normAutofit fontScale="90000"/>
          </a:bodyPr>
          <a:lstStyle/>
          <a:p>
            <a:r>
              <a:rPr lang="zh-CN" altLang="en-US" dirty="0"/>
              <a:t>用于猜测统计规律和数据分布的最大似然估计</a:t>
            </a:r>
            <a:r>
              <a:rPr lang="zh-CN" altLang="en-US" sz="2700" dirty="0"/>
              <a:t>（</a:t>
            </a:r>
            <a:r>
              <a:rPr lang="en-US" altLang="zh-CN" sz="2700" dirty="0"/>
              <a:t>Maximum Likelihood Estimation</a:t>
            </a:r>
            <a:r>
              <a:rPr lang="zh-CN" altLang="en-US" sz="2700" dirty="0"/>
              <a:t>） </a:t>
            </a:r>
            <a:r>
              <a:rPr lang="en-US" altLang="zh-CN" sz="2700" dirty="0"/>
              <a:t>p.10</a:t>
            </a:r>
            <a:endParaRPr lang="zh-CN" altLang="en-US" sz="2700" dirty="0"/>
          </a:p>
        </p:txBody>
      </p:sp>
      <p:sp>
        <p:nvSpPr>
          <p:cNvPr id="3" name="内容占位符 2"/>
          <p:cNvSpPr>
            <a:spLocks noGrp="1"/>
          </p:cNvSpPr>
          <p:nvPr>
            <p:ph idx="1"/>
          </p:nvPr>
        </p:nvSpPr>
        <p:spPr>
          <a:xfrm>
            <a:off x="457200" y="1484784"/>
            <a:ext cx="8229600" cy="5141168"/>
          </a:xfrm>
        </p:spPr>
        <p:txBody>
          <a:bodyPr/>
          <a:lstStyle/>
          <a:p>
            <a:r>
              <a:rPr lang="zh-CN" altLang="en-US" dirty="0"/>
              <a:t>多变量</a:t>
            </a:r>
            <a:r>
              <a:rPr lang="en-US" altLang="zh-CN" dirty="0"/>
              <a:t>x1….</a:t>
            </a:r>
            <a:r>
              <a:rPr lang="en-US" altLang="zh-CN" dirty="0" err="1"/>
              <a:t>xn</a:t>
            </a:r>
            <a:r>
              <a:rPr lang="zh-CN" altLang="en-US" dirty="0"/>
              <a:t>服从独立同分布（</a:t>
            </a:r>
            <a:r>
              <a:rPr lang="en-US" altLang="zh-CN" dirty="0"/>
              <a:t>independently and identically distributed, </a:t>
            </a:r>
            <a:r>
              <a:rPr lang="zh-CN" altLang="en-US" dirty="0"/>
              <a:t>简写</a:t>
            </a:r>
            <a:r>
              <a:rPr lang="en-US" altLang="zh-CN" dirty="0" err="1"/>
              <a:t>i.i.d</a:t>
            </a:r>
            <a:r>
              <a:rPr lang="en-US" altLang="zh-CN" dirty="0"/>
              <a:t>.</a:t>
            </a:r>
            <a:r>
              <a:rPr lang="zh-CN" altLang="en-US" dirty="0"/>
              <a:t>）</a:t>
            </a:r>
            <a:r>
              <a:rPr lang="en-US" altLang="zh-CN" dirty="0"/>
              <a:t>,</a:t>
            </a:r>
            <a:r>
              <a:rPr lang="zh-CN" altLang="en-US" dirty="0"/>
              <a:t>则概率密度函数为：</a:t>
            </a:r>
            <a:endParaRPr lang="en-US" altLang="zh-CN" dirty="0"/>
          </a:p>
          <a:p>
            <a:endParaRPr lang="en-US" altLang="zh-CN" dirty="0"/>
          </a:p>
          <a:p>
            <a:r>
              <a:rPr lang="zh-CN" altLang="en-US" dirty="0"/>
              <a:t>似然的定义：</a:t>
            </a:r>
            <a:endParaRPr lang="en-US" altLang="zh-CN" dirty="0"/>
          </a:p>
          <a:p>
            <a:endParaRPr lang="en-US" altLang="zh-CN" dirty="0"/>
          </a:p>
          <a:p>
            <a:endParaRPr lang="en-US" altLang="zh-CN" dirty="0"/>
          </a:p>
          <a:p>
            <a:r>
              <a:rPr lang="zh-CN" altLang="en-US" dirty="0"/>
              <a:t>最大似然估计（</a:t>
            </a:r>
            <a:r>
              <a:rPr lang="en-US" altLang="zh-CN" dirty="0"/>
              <a:t>MLE</a:t>
            </a:r>
            <a:r>
              <a:rPr lang="zh-CN" altLang="en-US" dirty="0"/>
              <a:t>）常采用</a:t>
            </a:r>
            <a:r>
              <a:rPr lang="en-US" altLang="zh-CN" dirty="0"/>
              <a:t>log</a:t>
            </a:r>
            <a:r>
              <a:rPr lang="zh-CN" altLang="en-US" dirty="0"/>
              <a:t>的形式，</a:t>
            </a:r>
            <a:r>
              <a:rPr lang="en-US" altLang="zh-CN" dirty="0">
                <a:solidFill>
                  <a:srgbClr val="FF0000"/>
                </a:solidFill>
              </a:rPr>
              <a:t>Why</a:t>
            </a:r>
            <a:r>
              <a:rPr lang="zh-CN" altLang="en-US" dirty="0">
                <a:solidFill>
                  <a:srgbClr val="FF0000"/>
                </a:solidFill>
              </a:rPr>
              <a:t>？</a:t>
            </a:r>
            <a:endParaRPr lang="en-US" altLang="zh-CN" dirty="0">
              <a:solidFill>
                <a:srgbClr val="FF0000"/>
              </a:solidFill>
            </a:endParaRPr>
          </a:p>
          <a:p>
            <a:endParaRPr lang="en-US" altLang="zh-CN" dirty="0"/>
          </a:p>
          <a:p>
            <a:endParaRPr lang="en-US" altLang="zh-CN" dirty="0"/>
          </a:p>
          <a:p>
            <a:r>
              <a:rPr lang="en-US" altLang="zh-CN" dirty="0"/>
              <a:t>MLE</a:t>
            </a:r>
            <a:r>
              <a:rPr lang="zh-CN" altLang="en-US" dirty="0"/>
              <a:t>的贝叶斯意义：</a:t>
            </a:r>
            <a:endParaRPr lang="en-US" altLang="zh-CN"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266603"/>
            <a:ext cx="60007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704" y="3241576"/>
            <a:ext cx="55626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189" y="4537720"/>
            <a:ext cx="38100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949302" y="5879975"/>
            <a:ext cx="201622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箭头连接符 5"/>
          <p:cNvCxnSpPr>
            <a:stCxn id="4" idx="2"/>
            <a:endCxn id="8" idx="0"/>
          </p:cNvCxnSpPr>
          <p:nvPr/>
        </p:nvCxnSpPr>
        <p:spPr>
          <a:xfrm>
            <a:off x="2957414" y="6312023"/>
            <a:ext cx="0" cy="13202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45346" y="6444044"/>
            <a:ext cx="1224136" cy="369332"/>
          </a:xfrm>
          <a:prstGeom prst="rect">
            <a:avLst/>
          </a:prstGeom>
          <a:noFill/>
        </p:spPr>
        <p:txBody>
          <a:bodyPr wrap="square" rtlCol="0">
            <a:spAutoFit/>
          </a:bodyPr>
          <a:lstStyle/>
          <a:p>
            <a:r>
              <a:rPr lang="zh-CN" altLang="en-US" dirty="0">
                <a:solidFill>
                  <a:srgbClr val="C00000"/>
                </a:solidFill>
              </a:rPr>
              <a:t>后验概率</a:t>
            </a:r>
          </a:p>
        </p:txBody>
      </p:sp>
      <p:sp>
        <p:nvSpPr>
          <p:cNvPr id="20" name="TextBox 19"/>
          <p:cNvSpPr txBox="1"/>
          <p:nvPr/>
        </p:nvSpPr>
        <p:spPr>
          <a:xfrm>
            <a:off x="7061870" y="5699431"/>
            <a:ext cx="1907704" cy="369332"/>
          </a:xfrm>
          <a:prstGeom prst="rect">
            <a:avLst/>
          </a:prstGeom>
          <a:noFill/>
        </p:spPr>
        <p:txBody>
          <a:bodyPr wrap="square" rtlCol="0">
            <a:spAutoFit/>
          </a:bodyPr>
          <a:lstStyle/>
          <a:p>
            <a:r>
              <a:rPr lang="zh-CN" altLang="en-US" dirty="0">
                <a:solidFill>
                  <a:srgbClr val="C00000"/>
                </a:solidFill>
              </a:rPr>
              <a:t>参数的先验概率</a:t>
            </a:r>
          </a:p>
        </p:txBody>
      </p:sp>
      <p:sp>
        <p:nvSpPr>
          <p:cNvPr id="21" name="矩形 20"/>
          <p:cNvSpPr/>
          <p:nvPr/>
        </p:nvSpPr>
        <p:spPr>
          <a:xfrm>
            <a:off x="4220766" y="5699431"/>
            <a:ext cx="1905000" cy="3329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3" name="矩形 22"/>
          <p:cNvSpPr/>
          <p:nvPr/>
        </p:nvSpPr>
        <p:spPr>
          <a:xfrm>
            <a:off x="6162756" y="5697222"/>
            <a:ext cx="467066" cy="3329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24" name="直接箭头连接符 23"/>
          <p:cNvCxnSpPr>
            <a:endCxn id="20" idx="1"/>
          </p:cNvCxnSpPr>
          <p:nvPr/>
        </p:nvCxnSpPr>
        <p:spPr>
          <a:xfrm>
            <a:off x="6629822" y="5863694"/>
            <a:ext cx="432048" cy="204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16016" y="5373216"/>
            <a:ext cx="1400934" cy="369332"/>
          </a:xfrm>
          <a:prstGeom prst="rect">
            <a:avLst/>
          </a:prstGeom>
          <a:noFill/>
        </p:spPr>
        <p:txBody>
          <a:bodyPr wrap="square" rtlCol="0">
            <a:spAutoFit/>
          </a:bodyPr>
          <a:lstStyle/>
          <a:p>
            <a:r>
              <a:rPr lang="zh-CN" altLang="en-US" dirty="0">
                <a:solidFill>
                  <a:srgbClr val="C00000"/>
                </a:solidFill>
              </a:rPr>
              <a:t>似然函数值</a:t>
            </a:r>
          </a:p>
        </p:txBody>
      </p:sp>
      <p:sp>
        <p:nvSpPr>
          <p:cNvPr id="28" name="矩形 27"/>
          <p:cNvSpPr/>
          <p:nvPr/>
        </p:nvSpPr>
        <p:spPr>
          <a:xfrm>
            <a:off x="4541590" y="6111052"/>
            <a:ext cx="1750871" cy="3329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TextBox 28"/>
          <p:cNvSpPr txBox="1"/>
          <p:nvPr/>
        </p:nvSpPr>
        <p:spPr>
          <a:xfrm>
            <a:off x="4409174" y="6414524"/>
            <a:ext cx="3043146" cy="369332"/>
          </a:xfrm>
          <a:prstGeom prst="rect">
            <a:avLst/>
          </a:prstGeom>
          <a:noFill/>
        </p:spPr>
        <p:txBody>
          <a:bodyPr wrap="square" rtlCol="0">
            <a:spAutoFit/>
          </a:bodyPr>
          <a:lstStyle/>
          <a:p>
            <a:r>
              <a:rPr lang="zh-CN" altLang="en-US" dirty="0">
                <a:solidFill>
                  <a:srgbClr val="C00000"/>
                </a:solidFill>
              </a:rPr>
              <a:t>数据的实际分布情况，已知</a:t>
            </a:r>
          </a:p>
        </p:txBody>
      </p:sp>
      <p:sp>
        <p:nvSpPr>
          <p:cNvPr id="5" name="左大括号 4"/>
          <p:cNvSpPr/>
          <p:nvPr/>
        </p:nvSpPr>
        <p:spPr>
          <a:xfrm>
            <a:off x="7164288" y="3861048"/>
            <a:ext cx="288032" cy="93610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18"/>
          <p:cNvSpPr txBox="1"/>
          <p:nvPr/>
        </p:nvSpPr>
        <p:spPr>
          <a:xfrm>
            <a:off x="7524328" y="3676382"/>
            <a:ext cx="1421159" cy="369332"/>
          </a:xfrm>
          <a:prstGeom prst="rect">
            <a:avLst/>
          </a:prstGeom>
          <a:noFill/>
        </p:spPr>
        <p:txBody>
          <a:bodyPr wrap="square" rtlCol="0">
            <a:spAutoFit/>
          </a:bodyPr>
          <a:lstStyle/>
          <a:p>
            <a:r>
              <a:rPr lang="en-US" altLang="zh-CN" dirty="0">
                <a:solidFill>
                  <a:srgbClr val="C00000"/>
                </a:solidFill>
              </a:rPr>
              <a:t>1.</a:t>
            </a:r>
            <a:r>
              <a:rPr lang="zh-CN" altLang="en-US" dirty="0">
                <a:solidFill>
                  <a:srgbClr val="C00000"/>
                </a:solidFill>
              </a:rPr>
              <a:t>简化计算</a:t>
            </a:r>
          </a:p>
        </p:txBody>
      </p:sp>
      <p:sp>
        <p:nvSpPr>
          <p:cNvPr id="22" name="TextBox 21"/>
          <p:cNvSpPr txBox="1"/>
          <p:nvPr/>
        </p:nvSpPr>
        <p:spPr>
          <a:xfrm>
            <a:off x="7528536" y="4437112"/>
            <a:ext cx="1441038" cy="646331"/>
          </a:xfrm>
          <a:prstGeom prst="rect">
            <a:avLst/>
          </a:prstGeom>
          <a:noFill/>
        </p:spPr>
        <p:txBody>
          <a:bodyPr wrap="square" rtlCol="0">
            <a:spAutoFit/>
          </a:bodyPr>
          <a:lstStyle/>
          <a:p>
            <a:r>
              <a:rPr lang="en-US" altLang="zh-CN" dirty="0">
                <a:solidFill>
                  <a:srgbClr val="C00000"/>
                </a:solidFill>
              </a:rPr>
              <a:t>2.</a:t>
            </a:r>
            <a:r>
              <a:rPr lang="zh-CN" altLang="en-US" dirty="0">
                <a:solidFill>
                  <a:srgbClr val="C00000"/>
                </a:solidFill>
              </a:rPr>
              <a:t>防止小数丢位</a:t>
            </a:r>
          </a:p>
        </p:txBody>
      </p:sp>
      <p:sp>
        <p:nvSpPr>
          <p:cNvPr id="7" name="右箭头 6"/>
          <p:cNvSpPr/>
          <p:nvPr/>
        </p:nvSpPr>
        <p:spPr>
          <a:xfrm rot="18308792">
            <a:off x="1431748" y="5977168"/>
            <a:ext cx="504056" cy="21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448889" y="5913509"/>
            <a:ext cx="1224136" cy="369332"/>
          </a:xfrm>
          <a:prstGeom prst="rect">
            <a:avLst/>
          </a:prstGeom>
          <a:noFill/>
        </p:spPr>
        <p:txBody>
          <a:bodyPr wrap="square" rtlCol="0">
            <a:spAutoFit/>
          </a:bodyPr>
          <a:lstStyle/>
          <a:p>
            <a:r>
              <a:rPr lang="en-US" altLang="zh-CN" dirty="0">
                <a:solidFill>
                  <a:srgbClr val="C00000"/>
                </a:solidFill>
              </a:rPr>
              <a:t>increase</a:t>
            </a:r>
            <a:endParaRPr lang="zh-CN" altLang="en-US" dirty="0">
              <a:solidFill>
                <a:srgbClr val="C00000"/>
              </a:solidFill>
            </a:endParaRPr>
          </a:p>
        </p:txBody>
      </p:sp>
      <p:sp>
        <p:nvSpPr>
          <p:cNvPr id="26" name="右箭头 6">
            <a:extLst>
              <a:ext uri="{FF2B5EF4-FFF2-40B4-BE49-F238E27FC236}">
                <a16:creationId xmlns:a16="http://schemas.microsoft.com/office/drawing/2014/main" id="{5ADCB373-9EC2-49D3-8F4A-5328E7A9CEA5}"/>
              </a:ext>
            </a:extLst>
          </p:cNvPr>
          <p:cNvSpPr/>
          <p:nvPr/>
        </p:nvSpPr>
        <p:spPr>
          <a:xfrm rot="18308792">
            <a:off x="6891214" y="5431509"/>
            <a:ext cx="504056" cy="21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4">
            <a:extLst>
              <a:ext uri="{FF2B5EF4-FFF2-40B4-BE49-F238E27FC236}">
                <a16:creationId xmlns:a16="http://schemas.microsoft.com/office/drawing/2014/main" id="{376AC7E3-8D9F-4B45-BC6D-38AA603AFCCC}"/>
              </a:ext>
            </a:extLst>
          </p:cNvPr>
          <p:cNvSpPr txBox="1"/>
          <p:nvPr/>
        </p:nvSpPr>
        <p:spPr>
          <a:xfrm>
            <a:off x="5908355" y="5367850"/>
            <a:ext cx="1224136" cy="369332"/>
          </a:xfrm>
          <a:prstGeom prst="rect">
            <a:avLst/>
          </a:prstGeom>
          <a:noFill/>
        </p:spPr>
        <p:txBody>
          <a:bodyPr wrap="square" rtlCol="0">
            <a:spAutoFit/>
          </a:bodyPr>
          <a:lstStyle/>
          <a:p>
            <a:r>
              <a:rPr lang="en-US" altLang="zh-CN" dirty="0">
                <a:solidFill>
                  <a:srgbClr val="C00000"/>
                </a:solidFill>
              </a:rPr>
              <a:t>increase</a:t>
            </a:r>
            <a:endParaRPr lang="zh-CN" altLang="en-US" dirty="0">
              <a:solidFill>
                <a:srgbClr val="C00000"/>
              </a:solidFill>
            </a:endParaRPr>
          </a:p>
        </p:txBody>
      </p:sp>
    </p:spTree>
    <p:extLst>
      <p:ext uri="{BB962C8B-B14F-4D97-AF65-F5344CB8AC3E}">
        <p14:creationId xmlns:p14="http://schemas.microsoft.com/office/powerpoint/2010/main" val="377853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724128" y="2276872"/>
            <a:ext cx="1224136"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fontScale="90000"/>
          </a:bodyPr>
          <a:lstStyle/>
          <a:p>
            <a:r>
              <a:rPr lang="en-US" altLang="zh-CN" dirty="0"/>
              <a:t>Linear Learning Models </a:t>
            </a:r>
            <a:r>
              <a:rPr lang="zh-CN" altLang="en-US" dirty="0"/>
              <a:t>线性学习模型 </a:t>
            </a:r>
          </a:p>
        </p:txBody>
      </p:sp>
      <p:sp>
        <p:nvSpPr>
          <p:cNvPr id="3" name="内容占位符 2"/>
          <p:cNvSpPr>
            <a:spLocks noGrp="1"/>
          </p:cNvSpPr>
          <p:nvPr>
            <p:ph idx="1"/>
          </p:nvPr>
        </p:nvSpPr>
        <p:spPr>
          <a:xfrm>
            <a:off x="457200" y="1600200"/>
            <a:ext cx="8229600" cy="5257800"/>
          </a:xfrm>
        </p:spPr>
        <p:txBody>
          <a:bodyPr/>
          <a:lstStyle/>
          <a:p>
            <a:r>
              <a:rPr lang="en-US" altLang="zh-CN" dirty="0">
                <a:solidFill>
                  <a:srgbClr val="0070C0"/>
                </a:solidFill>
              </a:rPr>
              <a:t>Aim</a:t>
            </a:r>
            <a:r>
              <a:rPr lang="en-US" altLang="zh-CN" dirty="0"/>
              <a:t>: to approach any non-linear mapping f(x). (p.12)</a:t>
            </a:r>
            <a:endParaRPr lang="zh-CN" altLang="en-US" dirty="0"/>
          </a:p>
        </p:txBody>
      </p:sp>
      <p:sp>
        <p:nvSpPr>
          <p:cNvPr id="4" name="任意多边形 3"/>
          <p:cNvSpPr/>
          <p:nvPr/>
        </p:nvSpPr>
        <p:spPr>
          <a:xfrm>
            <a:off x="2699792" y="2564904"/>
            <a:ext cx="2904798" cy="1362395"/>
          </a:xfrm>
          <a:custGeom>
            <a:avLst/>
            <a:gdLst>
              <a:gd name="connsiteX0" fmla="*/ 0 w 3277218"/>
              <a:gd name="connsiteY0" fmla="*/ 1043275 h 1362395"/>
              <a:gd name="connsiteX1" fmla="*/ 36822 w 3277218"/>
              <a:gd name="connsiteY1" fmla="*/ 1104644 h 1362395"/>
              <a:gd name="connsiteX2" fmla="*/ 49096 w 3277218"/>
              <a:gd name="connsiteY2" fmla="*/ 1123055 h 1362395"/>
              <a:gd name="connsiteX3" fmla="*/ 55233 w 3277218"/>
              <a:gd name="connsiteY3" fmla="*/ 1141466 h 1362395"/>
              <a:gd name="connsiteX4" fmla="*/ 73643 w 3277218"/>
              <a:gd name="connsiteY4" fmla="*/ 1166013 h 1362395"/>
              <a:gd name="connsiteX5" fmla="*/ 85917 w 3277218"/>
              <a:gd name="connsiteY5" fmla="*/ 1190561 h 1362395"/>
              <a:gd name="connsiteX6" fmla="*/ 98191 w 3277218"/>
              <a:gd name="connsiteY6" fmla="*/ 1208972 h 1362395"/>
              <a:gd name="connsiteX7" fmla="*/ 122739 w 3277218"/>
              <a:gd name="connsiteY7" fmla="*/ 1258067 h 1362395"/>
              <a:gd name="connsiteX8" fmla="*/ 141149 w 3277218"/>
              <a:gd name="connsiteY8" fmla="*/ 1282615 h 1362395"/>
              <a:gd name="connsiteX9" fmla="*/ 153423 w 3277218"/>
              <a:gd name="connsiteY9" fmla="*/ 1301026 h 1362395"/>
              <a:gd name="connsiteX10" fmla="*/ 171834 w 3277218"/>
              <a:gd name="connsiteY10" fmla="*/ 1319436 h 1362395"/>
              <a:gd name="connsiteX11" fmla="*/ 184108 w 3277218"/>
              <a:gd name="connsiteY11" fmla="*/ 1337847 h 1362395"/>
              <a:gd name="connsiteX12" fmla="*/ 227066 w 3277218"/>
              <a:gd name="connsiteY12" fmla="*/ 1362395 h 1362395"/>
              <a:gd name="connsiteX13" fmla="*/ 362078 w 3277218"/>
              <a:gd name="connsiteY13" fmla="*/ 1356258 h 1362395"/>
              <a:gd name="connsiteX14" fmla="*/ 386626 w 3277218"/>
              <a:gd name="connsiteY14" fmla="*/ 1343984 h 1362395"/>
              <a:gd name="connsiteX15" fmla="*/ 417310 w 3277218"/>
              <a:gd name="connsiteY15" fmla="*/ 1294889 h 1362395"/>
              <a:gd name="connsiteX16" fmla="*/ 423447 w 3277218"/>
              <a:gd name="connsiteY16" fmla="*/ 1276478 h 1362395"/>
              <a:gd name="connsiteX17" fmla="*/ 435721 w 3277218"/>
              <a:gd name="connsiteY17" fmla="*/ 1258067 h 1362395"/>
              <a:gd name="connsiteX18" fmla="*/ 441858 w 3277218"/>
              <a:gd name="connsiteY18" fmla="*/ 1221246 h 1362395"/>
              <a:gd name="connsiteX19" fmla="*/ 460269 w 3277218"/>
              <a:gd name="connsiteY19" fmla="*/ 1178287 h 1362395"/>
              <a:gd name="connsiteX20" fmla="*/ 472543 w 3277218"/>
              <a:gd name="connsiteY20" fmla="*/ 1129192 h 1362395"/>
              <a:gd name="connsiteX21" fmla="*/ 490953 w 3277218"/>
              <a:gd name="connsiteY21" fmla="*/ 1086234 h 1362395"/>
              <a:gd name="connsiteX22" fmla="*/ 503227 w 3277218"/>
              <a:gd name="connsiteY22" fmla="*/ 969632 h 1362395"/>
              <a:gd name="connsiteX23" fmla="*/ 515501 w 3277218"/>
              <a:gd name="connsiteY23" fmla="*/ 908263 h 1362395"/>
              <a:gd name="connsiteX24" fmla="*/ 521638 w 3277218"/>
              <a:gd name="connsiteY24" fmla="*/ 840757 h 1362395"/>
              <a:gd name="connsiteX25" fmla="*/ 527775 w 3277218"/>
              <a:gd name="connsiteY25" fmla="*/ 822346 h 1362395"/>
              <a:gd name="connsiteX26" fmla="*/ 533912 w 3277218"/>
              <a:gd name="connsiteY26" fmla="*/ 797799 h 1362395"/>
              <a:gd name="connsiteX27" fmla="*/ 540049 w 3277218"/>
              <a:gd name="connsiteY27" fmla="*/ 760977 h 1362395"/>
              <a:gd name="connsiteX28" fmla="*/ 552323 w 3277218"/>
              <a:gd name="connsiteY28" fmla="*/ 736430 h 1362395"/>
              <a:gd name="connsiteX29" fmla="*/ 558459 w 3277218"/>
              <a:gd name="connsiteY29" fmla="*/ 718019 h 1362395"/>
              <a:gd name="connsiteX30" fmla="*/ 564596 w 3277218"/>
              <a:gd name="connsiteY30" fmla="*/ 693471 h 1362395"/>
              <a:gd name="connsiteX31" fmla="*/ 570733 w 3277218"/>
              <a:gd name="connsiteY31" fmla="*/ 675060 h 1362395"/>
              <a:gd name="connsiteX32" fmla="*/ 576870 w 3277218"/>
              <a:gd name="connsiteY32" fmla="*/ 638239 h 1362395"/>
              <a:gd name="connsiteX33" fmla="*/ 589144 w 3277218"/>
              <a:gd name="connsiteY33" fmla="*/ 613691 h 1362395"/>
              <a:gd name="connsiteX34" fmla="*/ 601418 w 3277218"/>
              <a:gd name="connsiteY34" fmla="*/ 564596 h 1362395"/>
              <a:gd name="connsiteX35" fmla="*/ 613692 w 3277218"/>
              <a:gd name="connsiteY35" fmla="*/ 540048 h 1362395"/>
              <a:gd name="connsiteX36" fmla="*/ 638239 w 3277218"/>
              <a:gd name="connsiteY36" fmla="*/ 478679 h 1362395"/>
              <a:gd name="connsiteX37" fmla="*/ 650513 w 3277218"/>
              <a:gd name="connsiteY37" fmla="*/ 417310 h 1362395"/>
              <a:gd name="connsiteX38" fmla="*/ 662787 w 3277218"/>
              <a:gd name="connsiteY38" fmla="*/ 380489 h 1362395"/>
              <a:gd name="connsiteX39" fmla="*/ 675061 w 3277218"/>
              <a:gd name="connsiteY39" fmla="*/ 362078 h 1362395"/>
              <a:gd name="connsiteX40" fmla="*/ 693472 w 3277218"/>
              <a:gd name="connsiteY40" fmla="*/ 319119 h 1362395"/>
              <a:gd name="connsiteX41" fmla="*/ 699608 w 3277218"/>
              <a:gd name="connsiteY41" fmla="*/ 300709 h 1362395"/>
              <a:gd name="connsiteX42" fmla="*/ 711882 w 3277218"/>
              <a:gd name="connsiteY42" fmla="*/ 276161 h 1362395"/>
              <a:gd name="connsiteX43" fmla="*/ 718019 w 3277218"/>
              <a:gd name="connsiteY43" fmla="*/ 257750 h 1362395"/>
              <a:gd name="connsiteX44" fmla="*/ 736430 w 3277218"/>
              <a:gd name="connsiteY44" fmla="*/ 245477 h 1362395"/>
              <a:gd name="connsiteX45" fmla="*/ 754841 w 3277218"/>
              <a:gd name="connsiteY45" fmla="*/ 251613 h 1362395"/>
              <a:gd name="connsiteX46" fmla="*/ 779388 w 3277218"/>
              <a:gd name="connsiteY46" fmla="*/ 288435 h 1362395"/>
              <a:gd name="connsiteX47" fmla="*/ 797799 w 3277218"/>
              <a:gd name="connsiteY47" fmla="*/ 319119 h 1362395"/>
              <a:gd name="connsiteX48" fmla="*/ 810073 w 3277218"/>
              <a:gd name="connsiteY48" fmla="*/ 343667 h 1362395"/>
              <a:gd name="connsiteX49" fmla="*/ 846894 w 3277218"/>
              <a:gd name="connsiteY49" fmla="*/ 386626 h 1362395"/>
              <a:gd name="connsiteX50" fmla="*/ 859168 w 3277218"/>
              <a:gd name="connsiteY50" fmla="*/ 429584 h 1362395"/>
              <a:gd name="connsiteX51" fmla="*/ 871442 w 3277218"/>
              <a:gd name="connsiteY51" fmla="*/ 447995 h 1362395"/>
              <a:gd name="connsiteX52" fmla="*/ 883716 w 3277218"/>
              <a:gd name="connsiteY52" fmla="*/ 503227 h 1362395"/>
              <a:gd name="connsiteX53" fmla="*/ 895990 w 3277218"/>
              <a:gd name="connsiteY53" fmla="*/ 546185 h 1362395"/>
              <a:gd name="connsiteX54" fmla="*/ 908264 w 3277218"/>
              <a:gd name="connsiteY54" fmla="*/ 607554 h 1362395"/>
              <a:gd name="connsiteX55" fmla="*/ 920537 w 3277218"/>
              <a:gd name="connsiteY55" fmla="*/ 675060 h 1362395"/>
              <a:gd name="connsiteX56" fmla="*/ 932811 w 3277218"/>
              <a:gd name="connsiteY56" fmla="*/ 711882 h 1362395"/>
              <a:gd name="connsiteX57" fmla="*/ 945085 w 3277218"/>
              <a:gd name="connsiteY57" fmla="*/ 785525 h 1362395"/>
              <a:gd name="connsiteX58" fmla="*/ 957359 w 3277218"/>
              <a:gd name="connsiteY58" fmla="*/ 816209 h 1362395"/>
              <a:gd name="connsiteX59" fmla="*/ 975770 w 3277218"/>
              <a:gd name="connsiteY59" fmla="*/ 865305 h 1362395"/>
              <a:gd name="connsiteX60" fmla="*/ 981906 w 3277218"/>
              <a:gd name="connsiteY60" fmla="*/ 883715 h 1362395"/>
              <a:gd name="connsiteX61" fmla="*/ 1006454 w 3277218"/>
              <a:gd name="connsiteY61" fmla="*/ 926674 h 1362395"/>
              <a:gd name="connsiteX62" fmla="*/ 1024865 w 3277218"/>
              <a:gd name="connsiteY62" fmla="*/ 938948 h 1362395"/>
              <a:gd name="connsiteX63" fmla="*/ 1049412 w 3277218"/>
              <a:gd name="connsiteY63" fmla="*/ 932811 h 1362395"/>
              <a:gd name="connsiteX64" fmla="*/ 1080097 w 3277218"/>
              <a:gd name="connsiteY64" fmla="*/ 895989 h 1362395"/>
              <a:gd name="connsiteX65" fmla="*/ 1098508 w 3277218"/>
              <a:gd name="connsiteY65" fmla="*/ 883715 h 1362395"/>
              <a:gd name="connsiteX66" fmla="*/ 1123055 w 3277218"/>
              <a:gd name="connsiteY66" fmla="*/ 853031 h 1362395"/>
              <a:gd name="connsiteX67" fmla="*/ 1153740 w 3277218"/>
              <a:gd name="connsiteY67" fmla="*/ 803936 h 1362395"/>
              <a:gd name="connsiteX68" fmla="*/ 1172151 w 3277218"/>
              <a:gd name="connsiteY68" fmla="*/ 779388 h 1362395"/>
              <a:gd name="connsiteX69" fmla="*/ 1184425 w 3277218"/>
              <a:gd name="connsiteY69" fmla="*/ 718019 h 1362395"/>
              <a:gd name="connsiteX70" fmla="*/ 1196698 w 3277218"/>
              <a:gd name="connsiteY70" fmla="*/ 668924 h 1362395"/>
              <a:gd name="connsiteX71" fmla="*/ 1221246 w 3277218"/>
              <a:gd name="connsiteY71" fmla="*/ 619828 h 1362395"/>
              <a:gd name="connsiteX72" fmla="*/ 1233520 w 3277218"/>
              <a:gd name="connsiteY72" fmla="*/ 570733 h 1362395"/>
              <a:gd name="connsiteX73" fmla="*/ 1245794 w 3277218"/>
              <a:gd name="connsiteY73" fmla="*/ 478679 h 1362395"/>
              <a:gd name="connsiteX74" fmla="*/ 1251931 w 3277218"/>
              <a:gd name="connsiteY74" fmla="*/ 435721 h 1362395"/>
              <a:gd name="connsiteX75" fmla="*/ 1264204 w 3277218"/>
              <a:gd name="connsiteY75" fmla="*/ 374352 h 1362395"/>
              <a:gd name="connsiteX76" fmla="*/ 1282615 w 3277218"/>
              <a:gd name="connsiteY76" fmla="*/ 319119 h 1362395"/>
              <a:gd name="connsiteX77" fmla="*/ 1288752 w 3277218"/>
              <a:gd name="connsiteY77" fmla="*/ 294572 h 1362395"/>
              <a:gd name="connsiteX78" fmla="*/ 1301026 w 3277218"/>
              <a:gd name="connsiteY78" fmla="*/ 251613 h 1362395"/>
              <a:gd name="connsiteX79" fmla="*/ 1307163 w 3277218"/>
              <a:gd name="connsiteY79" fmla="*/ 214792 h 1362395"/>
              <a:gd name="connsiteX80" fmla="*/ 1313300 w 3277218"/>
              <a:gd name="connsiteY80" fmla="*/ 196381 h 1362395"/>
              <a:gd name="connsiteX81" fmla="*/ 1319437 w 3277218"/>
              <a:gd name="connsiteY81" fmla="*/ 171834 h 1362395"/>
              <a:gd name="connsiteX82" fmla="*/ 1331710 w 3277218"/>
              <a:gd name="connsiteY82" fmla="*/ 147286 h 1362395"/>
              <a:gd name="connsiteX83" fmla="*/ 1356258 w 3277218"/>
              <a:gd name="connsiteY83" fmla="*/ 67506 h 1362395"/>
              <a:gd name="connsiteX84" fmla="*/ 1368532 w 3277218"/>
              <a:gd name="connsiteY84" fmla="*/ 49095 h 1362395"/>
              <a:gd name="connsiteX85" fmla="*/ 1386943 w 3277218"/>
              <a:gd name="connsiteY85" fmla="*/ 12274 h 1362395"/>
              <a:gd name="connsiteX86" fmla="*/ 1405353 w 3277218"/>
              <a:gd name="connsiteY86" fmla="*/ 0 h 1362395"/>
              <a:gd name="connsiteX87" fmla="*/ 1460586 w 3277218"/>
              <a:gd name="connsiteY87" fmla="*/ 6137 h 1362395"/>
              <a:gd name="connsiteX88" fmla="*/ 1478996 w 3277218"/>
              <a:gd name="connsiteY88" fmla="*/ 30685 h 1362395"/>
              <a:gd name="connsiteX89" fmla="*/ 1534229 w 3277218"/>
              <a:gd name="connsiteY89" fmla="*/ 98191 h 1362395"/>
              <a:gd name="connsiteX90" fmla="*/ 1540366 w 3277218"/>
              <a:gd name="connsiteY90" fmla="*/ 128875 h 1362395"/>
              <a:gd name="connsiteX91" fmla="*/ 1546502 w 3277218"/>
              <a:gd name="connsiteY91" fmla="*/ 147286 h 1362395"/>
              <a:gd name="connsiteX92" fmla="*/ 1552639 w 3277218"/>
              <a:gd name="connsiteY92" fmla="*/ 184107 h 1362395"/>
              <a:gd name="connsiteX93" fmla="*/ 1577187 w 3277218"/>
              <a:gd name="connsiteY93" fmla="*/ 227066 h 1362395"/>
              <a:gd name="connsiteX94" fmla="*/ 1589461 w 3277218"/>
              <a:gd name="connsiteY94" fmla="*/ 251613 h 1362395"/>
              <a:gd name="connsiteX95" fmla="*/ 1614008 w 3277218"/>
              <a:gd name="connsiteY95" fmla="*/ 294572 h 1362395"/>
              <a:gd name="connsiteX96" fmla="*/ 1626282 w 3277218"/>
              <a:gd name="connsiteY96" fmla="*/ 362078 h 1362395"/>
              <a:gd name="connsiteX97" fmla="*/ 1644693 w 3277218"/>
              <a:gd name="connsiteY97" fmla="*/ 435721 h 1362395"/>
              <a:gd name="connsiteX98" fmla="*/ 1650830 w 3277218"/>
              <a:gd name="connsiteY98" fmla="*/ 460268 h 1362395"/>
              <a:gd name="connsiteX99" fmla="*/ 1663104 w 3277218"/>
              <a:gd name="connsiteY99" fmla="*/ 515501 h 1362395"/>
              <a:gd name="connsiteX100" fmla="*/ 1669241 w 3277218"/>
              <a:gd name="connsiteY100" fmla="*/ 546185 h 1362395"/>
              <a:gd name="connsiteX101" fmla="*/ 1693788 w 3277218"/>
              <a:gd name="connsiteY101" fmla="*/ 564596 h 1362395"/>
              <a:gd name="connsiteX102" fmla="*/ 1749021 w 3277218"/>
              <a:gd name="connsiteY102" fmla="*/ 607554 h 1362395"/>
              <a:gd name="connsiteX103" fmla="*/ 1785842 w 3277218"/>
              <a:gd name="connsiteY103" fmla="*/ 644376 h 1362395"/>
              <a:gd name="connsiteX104" fmla="*/ 1822664 w 3277218"/>
              <a:gd name="connsiteY104" fmla="*/ 675060 h 1362395"/>
              <a:gd name="connsiteX105" fmla="*/ 1834937 w 3277218"/>
              <a:gd name="connsiteY105" fmla="*/ 693471 h 1362395"/>
              <a:gd name="connsiteX106" fmla="*/ 1908580 w 3277218"/>
              <a:gd name="connsiteY106" fmla="*/ 693471 h 1362395"/>
              <a:gd name="connsiteX107" fmla="*/ 1951539 w 3277218"/>
              <a:gd name="connsiteY107" fmla="*/ 656650 h 1362395"/>
              <a:gd name="connsiteX108" fmla="*/ 1976086 w 3277218"/>
              <a:gd name="connsiteY108" fmla="*/ 632102 h 1362395"/>
              <a:gd name="connsiteX109" fmla="*/ 2000634 w 3277218"/>
              <a:gd name="connsiteY109" fmla="*/ 583007 h 1362395"/>
              <a:gd name="connsiteX110" fmla="*/ 2006771 w 3277218"/>
              <a:gd name="connsiteY110" fmla="*/ 558459 h 1362395"/>
              <a:gd name="connsiteX111" fmla="*/ 2031319 w 3277218"/>
              <a:gd name="connsiteY111" fmla="*/ 515501 h 1362395"/>
              <a:gd name="connsiteX112" fmla="*/ 2055866 w 3277218"/>
              <a:gd name="connsiteY112" fmla="*/ 472542 h 1362395"/>
              <a:gd name="connsiteX113" fmla="*/ 2074277 w 3277218"/>
              <a:gd name="connsiteY113" fmla="*/ 454132 h 1362395"/>
              <a:gd name="connsiteX114" fmla="*/ 2098825 w 3277218"/>
              <a:gd name="connsiteY114" fmla="*/ 417310 h 1362395"/>
              <a:gd name="connsiteX115" fmla="*/ 2129509 w 3277218"/>
              <a:gd name="connsiteY115" fmla="*/ 386626 h 1362395"/>
              <a:gd name="connsiteX116" fmla="*/ 2154057 w 3277218"/>
              <a:gd name="connsiteY116" fmla="*/ 380489 h 1362395"/>
              <a:gd name="connsiteX117" fmla="*/ 2258384 w 3277218"/>
              <a:gd name="connsiteY117" fmla="*/ 392762 h 1362395"/>
              <a:gd name="connsiteX118" fmla="*/ 2289069 w 3277218"/>
              <a:gd name="connsiteY118" fmla="*/ 405036 h 1362395"/>
              <a:gd name="connsiteX119" fmla="*/ 2368849 w 3277218"/>
              <a:gd name="connsiteY119" fmla="*/ 447995 h 1362395"/>
              <a:gd name="connsiteX120" fmla="*/ 2381123 w 3277218"/>
              <a:gd name="connsiteY120" fmla="*/ 466405 h 1362395"/>
              <a:gd name="connsiteX121" fmla="*/ 2405670 w 3277218"/>
              <a:gd name="connsiteY121" fmla="*/ 509364 h 1362395"/>
              <a:gd name="connsiteX122" fmla="*/ 2424081 w 3277218"/>
              <a:gd name="connsiteY122" fmla="*/ 533911 h 1362395"/>
              <a:gd name="connsiteX123" fmla="*/ 2436355 w 3277218"/>
              <a:gd name="connsiteY123" fmla="*/ 552322 h 1362395"/>
              <a:gd name="connsiteX124" fmla="*/ 2454766 w 3277218"/>
              <a:gd name="connsiteY124" fmla="*/ 576870 h 1362395"/>
              <a:gd name="connsiteX125" fmla="*/ 2485450 w 3277218"/>
              <a:gd name="connsiteY125" fmla="*/ 619828 h 1362395"/>
              <a:gd name="connsiteX126" fmla="*/ 2522272 w 3277218"/>
              <a:gd name="connsiteY126" fmla="*/ 705745 h 1362395"/>
              <a:gd name="connsiteX127" fmla="*/ 2546819 w 3277218"/>
              <a:gd name="connsiteY127" fmla="*/ 724156 h 1362395"/>
              <a:gd name="connsiteX128" fmla="*/ 2571367 w 3277218"/>
              <a:gd name="connsiteY128" fmla="*/ 785525 h 1362395"/>
              <a:gd name="connsiteX129" fmla="*/ 2577504 w 3277218"/>
              <a:gd name="connsiteY129" fmla="*/ 810072 h 1362395"/>
              <a:gd name="connsiteX130" fmla="*/ 2583641 w 3277218"/>
              <a:gd name="connsiteY130" fmla="*/ 840757 h 1362395"/>
              <a:gd name="connsiteX131" fmla="*/ 2595915 w 3277218"/>
              <a:gd name="connsiteY131" fmla="*/ 859168 h 1362395"/>
              <a:gd name="connsiteX132" fmla="*/ 2614325 w 3277218"/>
              <a:gd name="connsiteY132" fmla="*/ 895989 h 1362395"/>
              <a:gd name="connsiteX133" fmla="*/ 2645010 w 3277218"/>
              <a:gd name="connsiteY133" fmla="*/ 957358 h 1362395"/>
              <a:gd name="connsiteX134" fmla="*/ 2663421 w 3277218"/>
              <a:gd name="connsiteY134" fmla="*/ 969632 h 1362395"/>
              <a:gd name="connsiteX135" fmla="*/ 2687968 w 3277218"/>
              <a:gd name="connsiteY135" fmla="*/ 988043 h 1362395"/>
              <a:gd name="connsiteX136" fmla="*/ 2700242 w 3277218"/>
              <a:gd name="connsiteY136" fmla="*/ 1006454 h 1362395"/>
              <a:gd name="connsiteX137" fmla="*/ 2749337 w 3277218"/>
              <a:gd name="connsiteY137" fmla="*/ 1031001 h 1362395"/>
              <a:gd name="connsiteX138" fmla="*/ 2798433 w 3277218"/>
              <a:gd name="connsiteY138" fmla="*/ 1043275 h 1362395"/>
              <a:gd name="connsiteX139" fmla="*/ 2829117 w 3277218"/>
              <a:gd name="connsiteY139" fmla="*/ 1031001 h 1362395"/>
              <a:gd name="connsiteX140" fmla="*/ 2847528 w 3277218"/>
              <a:gd name="connsiteY140" fmla="*/ 994180 h 1362395"/>
              <a:gd name="connsiteX141" fmla="*/ 2872076 w 3277218"/>
              <a:gd name="connsiteY141" fmla="*/ 975769 h 1362395"/>
              <a:gd name="connsiteX142" fmla="*/ 2890486 w 3277218"/>
              <a:gd name="connsiteY142" fmla="*/ 938948 h 1362395"/>
              <a:gd name="connsiteX143" fmla="*/ 2902760 w 3277218"/>
              <a:gd name="connsiteY143" fmla="*/ 914400 h 1362395"/>
              <a:gd name="connsiteX144" fmla="*/ 2921171 w 3277218"/>
              <a:gd name="connsiteY144" fmla="*/ 902126 h 1362395"/>
              <a:gd name="connsiteX145" fmla="*/ 2945719 w 3277218"/>
              <a:gd name="connsiteY145" fmla="*/ 871442 h 1362395"/>
              <a:gd name="connsiteX146" fmla="*/ 2964129 w 3277218"/>
              <a:gd name="connsiteY146" fmla="*/ 846894 h 1362395"/>
              <a:gd name="connsiteX147" fmla="*/ 2988677 w 3277218"/>
              <a:gd name="connsiteY147" fmla="*/ 810072 h 1362395"/>
              <a:gd name="connsiteX148" fmla="*/ 3007088 w 3277218"/>
              <a:gd name="connsiteY148" fmla="*/ 803936 h 1362395"/>
              <a:gd name="connsiteX149" fmla="*/ 3037772 w 3277218"/>
              <a:gd name="connsiteY149" fmla="*/ 810072 h 1362395"/>
              <a:gd name="connsiteX150" fmla="*/ 3074594 w 3277218"/>
              <a:gd name="connsiteY150" fmla="*/ 834620 h 1362395"/>
              <a:gd name="connsiteX151" fmla="*/ 3093004 w 3277218"/>
              <a:gd name="connsiteY151" fmla="*/ 840757 h 1362395"/>
              <a:gd name="connsiteX152" fmla="*/ 3117552 w 3277218"/>
              <a:gd name="connsiteY152" fmla="*/ 865305 h 1362395"/>
              <a:gd name="connsiteX153" fmla="*/ 3148237 w 3277218"/>
              <a:gd name="connsiteY153" fmla="*/ 908263 h 1362395"/>
              <a:gd name="connsiteX154" fmla="*/ 3154374 w 3277218"/>
              <a:gd name="connsiteY154" fmla="*/ 926674 h 1362395"/>
              <a:gd name="connsiteX155" fmla="*/ 3178921 w 3277218"/>
              <a:gd name="connsiteY155" fmla="*/ 963495 h 1362395"/>
              <a:gd name="connsiteX156" fmla="*/ 3185058 w 3277218"/>
              <a:gd name="connsiteY156" fmla="*/ 988043 h 1362395"/>
              <a:gd name="connsiteX157" fmla="*/ 3191195 w 3277218"/>
              <a:gd name="connsiteY157" fmla="*/ 1018728 h 1362395"/>
              <a:gd name="connsiteX158" fmla="*/ 3215743 w 3277218"/>
              <a:gd name="connsiteY158" fmla="*/ 1104644 h 1362395"/>
              <a:gd name="connsiteX159" fmla="*/ 3228017 w 3277218"/>
              <a:gd name="connsiteY159" fmla="*/ 1135329 h 1362395"/>
              <a:gd name="connsiteX160" fmla="*/ 3252564 w 3277218"/>
              <a:gd name="connsiteY160" fmla="*/ 1166013 h 1362395"/>
              <a:gd name="connsiteX161" fmla="*/ 3264838 w 3277218"/>
              <a:gd name="connsiteY161" fmla="*/ 1202835 h 1362395"/>
              <a:gd name="connsiteX162" fmla="*/ 3277112 w 3277218"/>
              <a:gd name="connsiteY162" fmla="*/ 1221246 h 1362395"/>
              <a:gd name="connsiteX163" fmla="*/ 3270975 w 3277218"/>
              <a:gd name="connsiteY163" fmla="*/ 1233519 h 13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3277218" h="1362395">
                <a:moveTo>
                  <a:pt x="0" y="1043275"/>
                </a:moveTo>
                <a:cubicBezTo>
                  <a:pt x="12274" y="1063731"/>
                  <a:pt x="24319" y="1084327"/>
                  <a:pt x="36822" y="1104644"/>
                </a:cubicBezTo>
                <a:cubicBezTo>
                  <a:pt x="40688" y="1110926"/>
                  <a:pt x="46764" y="1116058"/>
                  <a:pt x="49096" y="1123055"/>
                </a:cubicBezTo>
                <a:cubicBezTo>
                  <a:pt x="51142" y="1129192"/>
                  <a:pt x="52024" y="1135849"/>
                  <a:pt x="55233" y="1141466"/>
                </a:cubicBezTo>
                <a:cubicBezTo>
                  <a:pt x="60307" y="1150346"/>
                  <a:pt x="68222" y="1157340"/>
                  <a:pt x="73643" y="1166013"/>
                </a:cubicBezTo>
                <a:cubicBezTo>
                  <a:pt x="78492" y="1173771"/>
                  <a:pt x="81378" y="1182618"/>
                  <a:pt x="85917" y="1190561"/>
                </a:cubicBezTo>
                <a:cubicBezTo>
                  <a:pt x="89576" y="1196965"/>
                  <a:pt x="94659" y="1202497"/>
                  <a:pt x="98191" y="1208972"/>
                </a:cubicBezTo>
                <a:cubicBezTo>
                  <a:pt x="106953" y="1225035"/>
                  <a:pt x="111761" y="1243429"/>
                  <a:pt x="122739" y="1258067"/>
                </a:cubicBezTo>
                <a:cubicBezTo>
                  <a:pt x="128876" y="1266250"/>
                  <a:pt x="135204" y="1274292"/>
                  <a:pt x="141149" y="1282615"/>
                </a:cubicBezTo>
                <a:cubicBezTo>
                  <a:pt x="145436" y="1288617"/>
                  <a:pt x="148701" y="1295360"/>
                  <a:pt x="153423" y="1301026"/>
                </a:cubicBezTo>
                <a:cubicBezTo>
                  <a:pt x="158979" y="1307693"/>
                  <a:pt x="166278" y="1312769"/>
                  <a:pt x="171834" y="1319436"/>
                </a:cubicBezTo>
                <a:cubicBezTo>
                  <a:pt x="176556" y="1325102"/>
                  <a:pt x="178893" y="1332632"/>
                  <a:pt x="184108" y="1337847"/>
                </a:cubicBezTo>
                <a:cubicBezTo>
                  <a:pt x="192782" y="1346521"/>
                  <a:pt x="217440" y="1357582"/>
                  <a:pt x="227066" y="1362395"/>
                </a:cubicBezTo>
                <a:cubicBezTo>
                  <a:pt x="272070" y="1360349"/>
                  <a:pt x="317324" y="1361422"/>
                  <a:pt x="362078" y="1356258"/>
                </a:cubicBezTo>
                <a:cubicBezTo>
                  <a:pt x="371166" y="1355209"/>
                  <a:pt x="379680" y="1349938"/>
                  <a:pt x="386626" y="1343984"/>
                </a:cubicBezTo>
                <a:cubicBezTo>
                  <a:pt x="398563" y="1333752"/>
                  <a:pt x="411162" y="1309235"/>
                  <a:pt x="417310" y="1294889"/>
                </a:cubicBezTo>
                <a:cubicBezTo>
                  <a:pt x="419858" y="1288943"/>
                  <a:pt x="420554" y="1282264"/>
                  <a:pt x="423447" y="1276478"/>
                </a:cubicBezTo>
                <a:cubicBezTo>
                  <a:pt x="426746" y="1269881"/>
                  <a:pt x="431630" y="1264204"/>
                  <a:pt x="435721" y="1258067"/>
                </a:cubicBezTo>
                <a:cubicBezTo>
                  <a:pt x="437767" y="1245793"/>
                  <a:pt x="439159" y="1233393"/>
                  <a:pt x="441858" y="1221246"/>
                </a:cubicBezTo>
                <a:cubicBezTo>
                  <a:pt x="445470" y="1204992"/>
                  <a:pt x="452764" y="1193297"/>
                  <a:pt x="460269" y="1178287"/>
                </a:cubicBezTo>
                <a:cubicBezTo>
                  <a:pt x="463871" y="1160277"/>
                  <a:pt x="465467" y="1145704"/>
                  <a:pt x="472543" y="1129192"/>
                </a:cubicBezTo>
                <a:cubicBezTo>
                  <a:pt x="495290" y="1076117"/>
                  <a:pt x="476565" y="1129403"/>
                  <a:pt x="490953" y="1086234"/>
                </a:cubicBezTo>
                <a:cubicBezTo>
                  <a:pt x="496833" y="1021552"/>
                  <a:pt x="495565" y="1027098"/>
                  <a:pt x="503227" y="969632"/>
                </a:cubicBezTo>
                <a:cubicBezTo>
                  <a:pt x="509495" y="922621"/>
                  <a:pt x="505140" y="939345"/>
                  <a:pt x="515501" y="908263"/>
                </a:cubicBezTo>
                <a:cubicBezTo>
                  <a:pt x="517547" y="885761"/>
                  <a:pt x="518443" y="863125"/>
                  <a:pt x="521638" y="840757"/>
                </a:cubicBezTo>
                <a:cubicBezTo>
                  <a:pt x="522553" y="834353"/>
                  <a:pt x="525998" y="828566"/>
                  <a:pt x="527775" y="822346"/>
                </a:cubicBezTo>
                <a:cubicBezTo>
                  <a:pt x="530092" y="814236"/>
                  <a:pt x="532258" y="806069"/>
                  <a:pt x="533912" y="797799"/>
                </a:cubicBezTo>
                <a:cubicBezTo>
                  <a:pt x="536352" y="785597"/>
                  <a:pt x="536473" y="772896"/>
                  <a:pt x="540049" y="760977"/>
                </a:cubicBezTo>
                <a:cubicBezTo>
                  <a:pt x="542678" y="752215"/>
                  <a:pt x="548719" y="744839"/>
                  <a:pt x="552323" y="736430"/>
                </a:cubicBezTo>
                <a:cubicBezTo>
                  <a:pt x="554871" y="730484"/>
                  <a:pt x="556682" y="724239"/>
                  <a:pt x="558459" y="718019"/>
                </a:cubicBezTo>
                <a:cubicBezTo>
                  <a:pt x="560776" y="709909"/>
                  <a:pt x="562279" y="701581"/>
                  <a:pt x="564596" y="693471"/>
                </a:cubicBezTo>
                <a:cubicBezTo>
                  <a:pt x="566373" y="687251"/>
                  <a:pt x="569330" y="681375"/>
                  <a:pt x="570733" y="675060"/>
                </a:cubicBezTo>
                <a:cubicBezTo>
                  <a:pt x="573432" y="662913"/>
                  <a:pt x="573294" y="650157"/>
                  <a:pt x="576870" y="638239"/>
                </a:cubicBezTo>
                <a:cubicBezTo>
                  <a:pt x="579499" y="629476"/>
                  <a:pt x="585053" y="621874"/>
                  <a:pt x="589144" y="613691"/>
                </a:cubicBezTo>
                <a:cubicBezTo>
                  <a:pt x="592746" y="595681"/>
                  <a:pt x="594342" y="581108"/>
                  <a:pt x="601418" y="564596"/>
                </a:cubicBezTo>
                <a:cubicBezTo>
                  <a:pt x="605022" y="556187"/>
                  <a:pt x="610294" y="548542"/>
                  <a:pt x="613692" y="540048"/>
                </a:cubicBezTo>
                <a:cubicBezTo>
                  <a:pt x="644031" y="464202"/>
                  <a:pt x="609452" y="536257"/>
                  <a:pt x="638239" y="478679"/>
                </a:cubicBezTo>
                <a:cubicBezTo>
                  <a:pt x="642386" y="453799"/>
                  <a:pt x="643647" y="440196"/>
                  <a:pt x="650513" y="417310"/>
                </a:cubicBezTo>
                <a:cubicBezTo>
                  <a:pt x="654231" y="404918"/>
                  <a:pt x="655611" y="391254"/>
                  <a:pt x="662787" y="380489"/>
                </a:cubicBezTo>
                <a:lnTo>
                  <a:pt x="675061" y="362078"/>
                </a:lnTo>
                <a:cubicBezTo>
                  <a:pt x="687834" y="310986"/>
                  <a:pt x="672281" y="361503"/>
                  <a:pt x="693472" y="319119"/>
                </a:cubicBezTo>
                <a:cubicBezTo>
                  <a:pt x="696365" y="313333"/>
                  <a:pt x="697060" y="306655"/>
                  <a:pt x="699608" y="300709"/>
                </a:cubicBezTo>
                <a:cubicBezTo>
                  <a:pt x="703212" y="292300"/>
                  <a:pt x="708278" y="284570"/>
                  <a:pt x="711882" y="276161"/>
                </a:cubicBezTo>
                <a:cubicBezTo>
                  <a:pt x="714430" y="270215"/>
                  <a:pt x="713978" y="262801"/>
                  <a:pt x="718019" y="257750"/>
                </a:cubicBezTo>
                <a:cubicBezTo>
                  <a:pt x="722627" y="251991"/>
                  <a:pt x="730293" y="249568"/>
                  <a:pt x="736430" y="245477"/>
                </a:cubicBezTo>
                <a:cubicBezTo>
                  <a:pt x="742567" y="247522"/>
                  <a:pt x="750267" y="247039"/>
                  <a:pt x="754841" y="251613"/>
                </a:cubicBezTo>
                <a:cubicBezTo>
                  <a:pt x="765272" y="262044"/>
                  <a:pt x="771798" y="275786"/>
                  <a:pt x="779388" y="288435"/>
                </a:cubicBezTo>
                <a:cubicBezTo>
                  <a:pt x="785525" y="298663"/>
                  <a:pt x="792006" y="308692"/>
                  <a:pt x="797799" y="319119"/>
                </a:cubicBezTo>
                <a:cubicBezTo>
                  <a:pt x="802242" y="327116"/>
                  <a:pt x="805224" y="335909"/>
                  <a:pt x="810073" y="343667"/>
                </a:cubicBezTo>
                <a:cubicBezTo>
                  <a:pt x="823193" y="364660"/>
                  <a:pt x="830159" y="369890"/>
                  <a:pt x="846894" y="386626"/>
                </a:cubicBezTo>
                <a:cubicBezTo>
                  <a:pt x="848860" y="394490"/>
                  <a:pt x="854766" y="420781"/>
                  <a:pt x="859168" y="429584"/>
                </a:cubicBezTo>
                <a:cubicBezTo>
                  <a:pt x="862467" y="436181"/>
                  <a:pt x="867351" y="441858"/>
                  <a:pt x="871442" y="447995"/>
                </a:cubicBezTo>
                <a:cubicBezTo>
                  <a:pt x="875660" y="469085"/>
                  <a:pt x="877938" y="483006"/>
                  <a:pt x="883716" y="503227"/>
                </a:cubicBezTo>
                <a:cubicBezTo>
                  <a:pt x="890288" y="526229"/>
                  <a:pt x="891194" y="519809"/>
                  <a:pt x="895990" y="546185"/>
                </a:cubicBezTo>
                <a:cubicBezTo>
                  <a:pt x="907273" y="608240"/>
                  <a:pt x="895660" y="569745"/>
                  <a:pt x="908264" y="607554"/>
                </a:cubicBezTo>
                <a:cubicBezTo>
                  <a:pt x="910270" y="619595"/>
                  <a:pt x="916858" y="661572"/>
                  <a:pt x="920537" y="675060"/>
                </a:cubicBezTo>
                <a:cubicBezTo>
                  <a:pt x="923941" y="687542"/>
                  <a:pt x="928720" y="699608"/>
                  <a:pt x="932811" y="711882"/>
                </a:cubicBezTo>
                <a:cubicBezTo>
                  <a:pt x="934766" y="725570"/>
                  <a:pt x="940190" y="769210"/>
                  <a:pt x="945085" y="785525"/>
                </a:cubicBezTo>
                <a:cubicBezTo>
                  <a:pt x="948250" y="796076"/>
                  <a:pt x="953268" y="805981"/>
                  <a:pt x="957359" y="816209"/>
                </a:cubicBezTo>
                <a:cubicBezTo>
                  <a:pt x="969200" y="875413"/>
                  <a:pt x="954700" y="823163"/>
                  <a:pt x="975770" y="865305"/>
                </a:cubicBezTo>
                <a:cubicBezTo>
                  <a:pt x="978663" y="871091"/>
                  <a:pt x="979358" y="877769"/>
                  <a:pt x="981906" y="883715"/>
                </a:cubicBezTo>
                <a:cubicBezTo>
                  <a:pt x="985516" y="892138"/>
                  <a:pt x="998750" y="918970"/>
                  <a:pt x="1006454" y="926674"/>
                </a:cubicBezTo>
                <a:cubicBezTo>
                  <a:pt x="1011669" y="931889"/>
                  <a:pt x="1018728" y="934857"/>
                  <a:pt x="1024865" y="938948"/>
                </a:cubicBezTo>
                <a:cubicBezTo>
                  <a:pt x="1033047" y="936902"/>
                  <a:pt x="1042089" y="936996"/>
                  <a:pt x="1049412" y="932811"/>
                </a:cubicBezTo>
                <a:cubicBezTo>
                  <a:pt x="1072872" y="919405"/>
                  <a:pt x="1063150" y="912936"/>
                  <a:pt x="1080097" y="895989"/>
                </a:cubicBezTo>
                <a:cubicBezTo>
                  <a:pt x="1085312" y="890774"/>
                  <a:pt x="1092371" y="887806"/>
                  <a:pt x="1098508" y="883715"/>
                </a:cubicBezTo>
                <a:cubicBezTo>
                  <a:pt x="1110455" y="847874"/>
                  <a:pt x="1095297" y="880790"/>
                  <a:pt x="1123055" y="853031"/>
                </a:cubicBezTo>
                <a:cubicBezTo>
                  <a:pt x="1146235" y="829850"/>
                  <a:pt x="1137535" y="829863"/>
                  <a:pt x="1153740" y="803936"/>
                </a:cubicBezTo>
                <a:cubicBezTo>
                  <a:pt x="1159161" y="795262"/>
                  <a:pt x="1166014" y="787571"/>
                  <a:pt x="1172151" y="779388"/>
                </a:cubicBezTo>
                <a:cubicBezTo>
                  <a:pt x="1183994" y="696486"/>
                  <a:pt x="1171571" y="765152"/>
                  <a:pt x="1184425" y="718019"/>
                </a:cubicBezTo>
                <a:cubicBezTo>
                  <a:pt x="1188863" y="701745"/>
                  <a:pt x="1189154" y="684012"/>
                  <a:pt x="1196698" y="668924"/>
                </a:cubicBezTo>
                <a:cubicBezTo>
                  <a:pt x="1204881" y="652559"/>
                  <a:pt x="1216808" y="637579"/>
                  <a:pt x="1221246" y="619828"/>
                </a:cubicBezTo>
                <a:lnTo>
                  <a:pt x="1233520" y="570733"/>
                </a:lnTo>
                <a:cubicBezTo>
                  <a:pt x="1243765" y="478532"/>
                  <a:pt x="1234775" y="550299"/>
                  <a:pt x="1245794" y="478679"/>
                </a:cubicBezTo>
                <a:cubicBezTo>
                  <a:pt x="1247993" y="464382"/>
                  <a:pt x="1249417" y="449966"/>
                  <a:pt x="1251931" y="435721"/>
                </a:cubicBezTo>
                <a:cubicBezTo>
                  <a:pt x="1255556" y="415177"/>
                  <a:pt x="1257607" y="394143"/>
                  <a:pt x="1264204" y="374352"/>
                </a:cubicBezTo>
                <a:cubicBezTo>
                  <a:pt x="1270341" y="355941"/>
                  <a:pt x="1276908" y="337668"/>
                  <a:pt x="1282615" y="319119"/>
                </a:cubicBezTo>
                <a:cubicBezTo>
                  <a:pt x="1285095" y="311058"/>
                  <a:pt x="1286533" y="302709"/>
                  <a:pt x="1288752" y="294572"/>
                </a:cubicBezTo>
                <a:cubicBezTo>
                  <a:pt x="1292671" y="280204"/>
                  <a:pt x="1297677" y="266124"/>
                  <a:pt x="1301026" y="251613"/>
                </a:cubicBezTo>
                <a:cubicBezTo>
                  <a:pt x="1303824" y="239489"/>
                  <a:pt x="1304464" y="226939"/>
                  <a:pt x="1307163" y="214792"/>
                </a:cubicBezTo>
                <a:cubicBezTo>
                  <a:pt x="1308566" y="208477"/>
                  <a:pt x="1311523" y="202601"/>
                  <a:pt x="1313300" y="196381"/>
                </a:cubicBezTo>
                <a:cubicBezTo>
                  <a:pt x="1315617" y="188271"/>
                  <a:pt x="1316476" y="179731"/>
                  <a:pt x="1319437" y="171834"/>
                </a:cubicBezTo>
                <a:cubicBezTo>
                  <a:pt x="1322649" y="163268"/>
                  <a:pt x="1328584" y="155884"/>
                  <a:pt x="1331710" y="147286"/>
                </a:cubicBezTo>
                <a:cubicBezTo>
                  <a:pt x="1333576" y="142155"/>
                  <a:pt x="1351405" y="74786"/>
                  <a:pt x="1356258" y="67506"/>
                </a:cubicBezTo>
                <a:cubicBezTo>
                  <a:pt x="1360349" y="61369"/>
                  <a:pt x="1365233" y="55692"/>
                  <a:pt x="1368532" y="49095"/>
                </a:cubicBezTo>
                <a:cubicBezTo>
                  <a:pt x="1378515" y="29129"/>
                  <a:pt x="1369355" y="29862"/>
                  <a:pt x="1386943" y="12274"/>
                </a:cubicBezTo>
                <a:cubicBezTo>
                  <a:pt x="1392158" y="7059"/>
                  <a:pt x="1399216" y="4091"/>
                  <a:pt x="1405353" y="0"/>
                </a:cubicBezTo>
                <a:cubicBezTo>
                  <a:pt x="1423764" y="2046"/>
                  <a:pt x="1443487" y="-988"/>
                  <a:pt x="1460586" y="6137"/>
                </a:cubicBezTo>
                <a:cubicBezTo>
                  <a:pt x="1470027" y="10071"/>
                  <a:pt x="1472116" y="23117"/>
                  <a:pt x="1478996" y="30685"/>
                </a:cubicBezTo>
                <a:cubicBezTo>
                  <a:pt x="1533917" y="91099"/>
                  <a:pt x="1510417" y="50567"/>
                  <a:pt x="1534229" y="98191"/>
                </a:cubicBezTo>
                <a:cubicBezTo>
                  <a:pt x="1536275" y="108419"/>
                  <a:pt x="1537836" y="118756"/>
                  <a:pt x="1540366" y="128875"/>
                </a:cubicBezTo>
                <a:cubicBezTo>
                  <a:pt x="1541935" y="135151"/>
                  <a:pt x="1545099" y="140971"/>
                  <a:pt x="1546502" y="147286"/>
                </a:cubicBezTo>
                <a:cubicBezTo>
                  <a:pt x="1549201" y="159433"/>
                  <a:pt x="1549063" y="172189"/>
                  <a:pt x="1552639" y="184107"/>
                </a:cubicBezTo>
                <a:cubicBezTo>
                  <a:pt x="1558495" y="203628"/>
                  <a:pt x="1567672" y="210415"/>
                  <a:pt x="1577187" y="227066"/>
                </a:cubicBezTo>
                <a:cubicBezTo>
                  <a:pt x="1581726" y="235009"/>
                  <a:pt x="1584922" y="243670"/>
                  <a:pt x="1589461" y="251613"/>
                </a:cubicBezTo>
                <a:cubicBezTo>
                  <a:pt x="1602412" y="274276"/>
                  <a:pt x="1603892" y="267594"/>
                  <a:pt x="1614008" y="294572"/>
                </a:cubicBezTo>
                <a:cubicBezTo>
                  <a:pt x="1622097" y="316144"/>
                  <a:pt x="1621621" y="339939"/>
                  <a:pt x="1626282" y="362078"/>
                </a:cubicBezTo>
                <a:cubicBezTo>
                  <a:pt x="1631495" y="386838"/>
                  <a:pt x="1638556" y="411173"/>
                  <a:pt x="1644693" y="435721"/>
                </a:cubicBezTo>
                <a:cubicBezTo>
                  <a:pt x="1646739" y="443903"/>
                  <a:pt x="1649443" y="451949"/>
                  <a:pt x="1650830" y="460268"/>
                </a:cubicBezTo>
                <a:cubicBezTo>
                  <a:pt x="1667716" y="561585"/>
                  <a:pt x="1647997" y="455073"/>
                  <a:pt x="1663104" y="515501"/>
                </a:cubicBezTo>
                <a:cubicBezTo>
                  <a:pt x="1665634" y="525620"/>
                  <a:pt x="1663713" y="537340"/>
                  <a:pt x="1669241" y="546185"/>
                </a:cubicBezTo>
                <a:cubicBezTo>
                  <a:pt x="1674662" y="554858"/>
                  <a:pt x="1686091" y="557861"/>
                  <a:pt x="1693788" y="564596"/>
                </a:cubicBezTo>
                <a:cubicBezTo>
                  <a:pt x="1741757" y="606570"/>
                  <a:pt x="1692965" y="573922"/>
                  <a:pt x="1749021" y="607554"/>
                </a:cubicBezTo>
                <a:cubicBezTo>
                  <a:pt x="1777943" y="650940"/>
                  <a:pt x="1740173" y="598707"/>
                  <a:pt x="1785842" y="644376"/>
                </a:cubicBezTo>
                <a:cubicBezTo>
                  <a:pt x="1820538" y="679072"/>
                  <a:pt x="1770003" y="648731"/>
                  <a:pt x="1822664" y="675060"/>
                </a:cubicBezTo>
                <a:cubicBezTo>
                  <a:pt x="1826755" y="681197"/>
                  <a:pt x="1829271" y="688749"/>
                  <a:pt x="1834937" y="693471"/>
                </a:cubicBezTo>
                <a:cubicBezTo>
                  <a:pt x="1862377" y="716338"/>
                  <a:pt x="1873098" y="702342"/>
                  <a:pt x="1908580" y="693471"/>
                </a:cubicBezTo>
                <a:cubicBezTo>
                  <a:pt x="1933105" y="656684"/>
                  <a:pt x="1905418" y="692522"/>
                  <a:pt x="1951539" y="656650"/>
                </a:cubicBezTo>
                <a:cubicBezTo>
                  <a:pt x="1960673" y="649546"/>
                  <a:pt x="1967904" y="640285"/>
                  <a:pt x="1976086" y="632102"/>
                </a:cubicBezTo>
                <a:cubicBezTo>
                  <a:pt x="1991156" y="571823"/>
                  <a:pt x="1969338" y="645597"/>
                  <a:pt x="2000634" y="583007"/>
                </a:cubicBezTo>
                <a:cubicBezTo>
                  <a:pt x="2004406" y="575463"/>
                  <a:pt x="2003809" y="566356"/>
                  <a:pt x="2006771" y="558459"/>
                </a:cubicBezTo>
                <a:cubicBezTo>
                  <a:pt x="2016889" y="531477"/>
                  <a:pt x="2018367" y="538167"/>
                  <a:pt x="2031319" y="515501"/>
                </a:cubicBezTo>
                <a:cubicBezTo>
                  <a:pt x="2042234" y="496399"/>
                  <a:pt x="2042271" y="488855"/>
                  <a:pt x="2055866" y="472542"/>
                </a:cubicBezTo>
                <a:cubicBezTo>
                  <a:pt x="2061422" y="465875"/>
                  <a:pt x="2068949" y="460983"/>
                  <a:pt x="2074277" y="454132"/>
                </a:cubicBezTo>
                <a:cubicBezTo>
                  <a:pt x="2083334" y="442488"/>
                  <a:pt x="2090642" y="429584"/>
                  <a:pt x="2098825" y="417310"/>
                </a:cubicBezTo>
                <a:cubicBezTo>
                  <a:pt x="2109736" y="400943"/>
                  <a:pt x="2110414" y="394809"/>
                  <a:pt x="2129509" y="386626"/>
                </a:cubicBezTo>
                <a:cubicBezTo>
                  <a:pt x="2137262" y="383304"/>
                  <a:pt x="2145874" y="382535"/>
                  <a:pt x="2154057" y="380489"/>
                </a:cubicBezTo>
                <a:cubicBezTo>
                  <a:pt x="2188833" y="384580"/>
                  <a:pt x="2223933" y="386498"/>
                  <a:pt x="2258384" y="392762"/>
                </a:cubicBezTo>
                <a:cubicBezTo>
                  <a:pt x="2269223" y="394733"/>
                  <a:pt x="2279086" y="400377"/>
                  <a:pt x="2289069" y="405036"/>
                </a:cubicBezTo>
                <a:cubicBezTo>
                  <a:pt x="2345706" y="431467"/>
                  <a:pt x="2335062" y="425470"/>
                  <a:pt x="2368849" y="447995"/>
                </a:cubicBezTo>
                <a:cubicBezTo>
                  <a:pt x="2372940" y="454132"/>
                  <a:pt x="2377464" y="460001"/>
                  <a:pt x="2381123" y="466405"/>
                </a:cubicBezTo>
                <a:cubicBezTo>
                  <a:pt x="2401672" y="502366"/>
                  <a:pt x="2384308" y="479459"/>
                  <a:pt x="2405670" y="509364"/>
                </a:cubicBezTo>
                <a:cubicBezTo>
                  <a:pt x="2411615" y="517687"/>
                  <a:pt x="2418136" y="525588"/>
                  <a:pt x="2424081" y="533911"/>
                </a:cubicBezTo>
                <a:cubicBezTo>
                  <a:pt x="2428368" y="539913"/>
                  <a:pt x="2432068" y="546320"/>
                  <a:pt x="2436355" y="552322"/>
                </a:cubicBezTo>
                <a:cubicBezTo>
                  <a:pt x="2442300" y="560645"/>
                  <a:pt x="2449345" y="568196"/>
                  <a:pt x="2454766" y="576870"/>
                </a:cubicBezTo>
                <a:cubicBezTo>
                  <a:pt x="2481691" y="619951"/>
                  <a:pt x="2450352" y="584730"/>
                  <a:pt x="2485450" y="619828"/>
                </a:cubicBezTo>
                <a:cubicBezTo>
                  <a:pt x="2491594" y="638260"/>
                  <a:pt x="2508789" y="695633"/>
                  <a:pt x="2522272" y="705745"/>
                </a:cubicBezTo>
                <a:lnTo>
                  <a:pt x="2546819" y="724156"/>
                </a:lnTo>
                <a:cubicBezTo>
                  <a:pt x="2562199" y="754914"/>
                  <a:pt x="2559991" y="747606"/>
                  <a:pt x="2571367" y="785525"/>
                </a:cubicBezTo>
                <a:cubicBezTo>
                  <a:pt x="2573791" y="793603"/>
                  <a:pt x="2575674" y="801839"/>
                  <a:pt x="2577504" y="810072"/>
                </a:cubicBezTo>
                <a:cubicBezTo>
                  <a:pt x="2579767" y="820254"/>
                  <a:pt x="2579978" y="830990"/>
                  <a:pt x="2583641" y="840757"/>
                </a:cubicBezTo>
                <a:cubicBezTo>
                  <a:pt x="2586231" y="847663"/>
                  <a:pt x="2591824" y="853031"/>
                  <a:pt x="2595915" y="859168"/>
                </a:cubicBezTo>
                <a:cubicBezTo>
                  <a:pt x="2618286" y="926293"/>
                  <a:pt x="2582611" y="824633"/>
                  <a:pt x="2614325" y="895989"/>
                </a:cubicBezTo>
                <a:cubicBezTo>
                  <a:pt x="2630311" y="931956"/>
                  <a:pt x="2618459" y="930807"/>
                  <a:pt x="2645010" y="957358"/>
                </a:cubicBezTo>
                <a:cubicBezTo>
                  <a:pt x="2650226" y="962573"/>
                  <a:pt x="2657419" y="965345"/>
                  <a:pt x="2663421" y="969632"/>
                </a:cubicBezTo>
                <a:cubicBezTo>
                  <a:pt x="2671744" y="975577"/>
                  <a:pt x="2680736" y="980811"/>
                  <a:pt x="2687968" y="988043"/>
                </a:cubicBezTo>
                <a:cubicBezTo>
                  <a:pt x="2693183" y="993259"/>
                  <a:pt x="2695027" y="1001239"/>
                  <a:pt x="2700242" y="1006454"/>
                </a:cubicBezTo>
                <a:cubicBezTo>
                  <a:pt x="2711191" y="1017403"/>
                  <a:pt x="2736639" y="1027094"/>
                  <a:pt x="2749337" y="1031001"/>
                </a:cubicBezTo>
                <a:cubicBezTo>
                  <a:pt x="2765460" y="1035962"/>
                  <a:pt x="2798433" y="1043275"/>
                  <a:pt x="2798433" y="1043275"/>
                </a:cubicBezTo>
                <a:cubicBezTo>
                  <a:pt x="2808661" y="1039184"/>
                  <a:pt x="2821328" y="1038790"/>
                  <a:pt x="2829117" y="1031001"/>
                </a:cubicBezTo>
                <a:cubicBezTo>
                  <a:pt x="2838820" y="1021298"/>
                  <a:pt x="2839103" y="1005012"/>
                  <a:pt x="2847528" y="994180"/>
                </a:cubicBezTo>
                <a:cubicBezTo>
                  <a:pt x="2853808" y="986106"/>
                  <a:pt x="2863893" y="981906"/>
                  <a:pt x="2872076" y="975769"/>
                </a:cubicBezTo>
                <a:cubicBezTo>
                  <a:pt x="2883326" y="942014"/>
                  <a:pt x="2871452" y="972257"/>
                  <a:pt x="2890486" y="938948"/>
                </a:cubicBezTo>
                <a:cubicBezTo>
                  <a:pt x="2895025" y="931005"/>
                  <a:pt x="2896903" y="921428"/>
                  <a:pt x="2902760" y="914400"/>
                </a:cubicBezTo>
                <a:cubicBezTo>
                  <a:pt x="2907482" y="908734"/>
                  <a:pt x="2915034" y="906217"/>
                  <a:pt x="2921171" y="902126"/>
                </a:cubicBezTo>
                <a:cubicBezTo>
                  <a:pt x="2933119" y="866282"/>
                  <a:pt x="2917959" y="899202"/>
                  <a:pt x="2945719" y="871442"/>
                </a:cubicBezTo>
                <a:cubicBezTo>
                  <a:pt x="2952951" y="864210"/>
                  <a:pt x="2958264" y="855273"/>
                  <a:pt x="2964129" y="846894"/>
                </a:cubicBezTo>
                <a:cubicBezTo>
                  <a:pt x="2972588" y="834809"/>
                  <a:pt x="2974682" y="814736"/>
                  <a:pt x="2988677" y="810072"/>
                </a:cubicBezTo>
                <a:lnTo>
                  <a:pt x="3007088" y="803936"/>
                </a:lnTo>
                <a:cubicBezTo>
                  <a:pt x="3017316" y="805981"/>
                  <a:pt x="3028276" y="805756"/>
                  <a:pt x="3037772" y="810072"/>
                </a:cubicBezTo>
                <a:cubicBezTo>
                  <a:pt x="3051201" y="816176"/>
                  <a:pt x="3060600" y="829955"/>
                  <a:pt x="3074594" y="834620"/>
                </a:cubicBezTo>
                <a:lnTo>
                  <a:pt x="3093004" y="840757"/>
                </a:lnTo>
                <a:cubicBezTo>
                  <a:pt x="3101187" y="848940"/>
                  <a:pt x="3111133" y="855677"/>
                  <a:pt x="3117552" y="865305"/>
                </a:cubicBezTo>
                <a:cubicBezTo>
                  <a:pt x="3150581" y="914848"/>
                  <a:pt x="3108598" y="881837"/>
                  <a:pt x="3148237" y="908263"/>
                </a:cubicBezTo>
                <a:cubicBezTo>
                  <a:pt x="3150283" y="914400"/>
                  <a:pt x="3151232" y="921019"/>
                  <a:pt x="3154374" y="926674"/>
                </a:cubicBezTo>
                <a:cubicBezTo>
                  <a:pt x="3161538" y="939569"/>
                  <a:pt x="3178921" y="963495"/>
                  <a:pt x="3178921" y="963495"/>
                </a:cubicBezTo>
                <a:cubicBezTo>
                  <a:pt x="3180967" y="971678"/>
                  <a:pt x="3183228" y="979809"/>
                  <a:pt x="3185058" y="988043"/>
                </a:cubicBezTo>
                <a:cubicBezTo>
                  <a:pt x="3187321" y="998226"/>
                  <a:pt x="3188849" y="1008564"/>
                  <a:pt x="3191195" y="1018728"/>
                </a:cubicBezTo>
                <a:cubicBezTo>
                  <a:pt x="3197544" y="1046239"/>
                  <a:pt x="3205086" y="1078000"/>
                  <a:pt x="3215743" y="1104644"/>
                </a:cubicBezTo>
                <a:cubicBezTo>
                  <a:pt x="3219834" y="1114872"/>
                  <a:pt x="3222349" y="1125883"/>
                  <a:pt x="3228017" y="1135329"/>
                </a:cubicBezTo>
                <a:cubicBezTo>
                  <a:pt x="3234756" y="1146561"/>
                  <a:pt x="3244382" y="1155785"/>
                  <a:pt x="3252564" y="1166013"/>
                </a:cubicBezTo>
                <a:cubicBezTo>
                  <a:pt x="3256655" y="1178287"/>
                  <a:pt x="3257661" y="1192070"/>
                  <a:pt x="3264838" y="1202835"/>
                </a:cubicBezTo>
                <a:cubicBezTo>
                  <a:pt x="3268929" y="1208972"/>
                  <a:pt x="3275665" y="1214013"/>
                  <a:pt x="3277112" y="1221246"/>
                </a:cubicBezTo>
                <a:cubicBezTo>
                  <a:pt x="3278009" y="1225731"/>
                  <a:pt x="3273021" y="1229428"/>
                  <a:pt x="3270975" y="1233519"/>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5"/>
          <p:cNvSpPr/>
          <p:nvPr/>
        </p:nvSpPr>
        <p:spPr>
          <a:xfrm>
            <a:off x="2794357" y="2851006"/>
            <a:ext cx="2712515" cy="1023021"/>
          </a:xfrm>
          <a:custGeom>
            <a:avLst/>
            <a:gdLst>
              <a:gd name="connsiteX0" fmla="*/ 0 w 2712515"/>
              <a:gd name="connsiteY0" fmla="*/ 1023021 h 1023021"/>
              <a:gd name="connsiteX1" fmla="*/ 1080096 w 2712515"/>
              <a:gd name="connsiteY1" fmla="*/ 16567 h 1023021"/>
              <a:gd name="connsiteX2" fmla="*/ 2160193 w 2712515"/>
              <a:gd name="connsiteY2" fmla="*/ 440014 h 1023021"/>
              <a:gd name="connsiteX3" fmla="*/ 2712515 w 2712515"/>
              <a:gd name="connsiteY3" fmla="*/ 1010747 h 1023021"/>
              <a:gd name="connsiteX4" fmla="*/ 2712515 w 2712515"/>
              <a:gd name="connsiteY4" fmla="*/ 1010747 h 1023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515" h="1023021">
                <a:moveTo>
                  <a:pt x="0" y="1023021"/>
                </a:moveTo>
                <a:cubicBezTo>
                  <a:pt x="360032" y="568378"/>
                  <a:pt x="720064" y="113735"/>
                  <a:pt x="1080096" y="16567"/>
                </a:cubicBezTo>
                <a:cubicBezTo>
                  <a:pt x="1440128" y="-80601"/>
                  <a:pt x="1888123" y="274317"/>
                  <a:pt x="2160193" y="440014"/>
                </a:cubicBezTo>
                <a:cubicBezTo>
                  <a:pt x="2432263" y="605711"/>
                  <a:pt x="2712515" y="1010747"/>
                  <a:pt x="2712515" y="1010747"/>
                </a:cubicBezTo>
                <a:lnTo>
                  <a:pt x="2712515" y="1010747"/>
                </a:lnTo>
              </a:path>
            </a:pathLst>
          </a:custGeom>
          <a:ln>
            <a:prstDash val="dash"/>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cxnSp>
        <p:nvCxnSpPr>
          <p:cNvPr id="8" name="直接箭头连接符 7"/>
          <p:cNvCxnSpPr/>
          <p:nvPr/>
        </p:nvCxnSpPr>
        <p:spPr>
          <a:xfrm flipV="1">
            <a:off x="2699792" y="2204864"/>
            <a:ext cx="0" cy="201622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1" name="直接箭头连接符 10"/>
          <p:cNvCxnSpPr/>
          <p:nvPr/>
        </p:nvCxnSpPr>
        <p:spPr>
          <a:xfrm>
            <a:off x="2411760" y="3933056"/>
            <a:ext cx="3672408"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5" name="直接连接符 14"/>
          <p:cNvCxnSpPr/>
          <p:nvPr/>
        </p:nvCxnSpPr>
        <p:spPr>
          <a:xfrm>
            <a:off x="5849983" y="2492896"/>
            <a:ext cx="3600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49983" y="2760879"/>
            <a:ext cx="360040" cy="0"/>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graphicFrame>
        <p:nvGraphicFramePr>
          <p:cNvPr id="17" name="对象 16"/>
          <p:cNvGraphicFramePr>
            <a:graphicFrameLocks noChangeAspect="1"/>
          </p:cNvGraphicFramePr>
          <p:nvPr>
            <p:extLst>
              <p:ext uri="{D42A27DB-BD31-4B8C-83A1-F6EECF244321}">
                <p14:modId xmlns:p14="http://schemas.microsoft.com/office/powerpoint/2010/main" val="3897510578"/>
              </p:ext>
            </p:extLst>
          </p:nvPr>
        </p:nvGraphicFramePr>
        <p:xfrm>
          <a:off x="6300192" y="2596814"/>
          <a:ext cx="474687" cy="328130"/>
        </p:xfrm>
        <a:graphic>
          <a:graphicData uri="http://schemas.openxmlformats.org/presentationml/2006/ole">
            <mc:AlternateContent xmlns:mc="http://schemas.openxmlformats.org/markup-compatibility/2006">
              <mc:Choice xmlns:v="urn:schemas-microsoft-com:vml" Requires="v">
                <p:oleObj spid="_x0000_s13465" name="Equation" r:id="rId3" imgW="241200" imgH="164880" progId="Equation.DSMT4">
                  <p:embed/>
                </p:oleObj>
              </mc:Choice>
              <mc:Fallback>
                <p:oleObj name="Equation" r:id="rId3" imgW="241200" imgH="164880" progId="Equation.DSMT4">
                  <p:embed/>
                  <p:pic>
                    <p:nvPicPr>
                      <p:cNvPr id="0" name="对象 14"/>
                      <p:cNvPicPr>
                        <a:picLocks noChangeAspect="1" noChangeArrowheads="1"/>
                      </p:cNvPicPr>
                      <p:nvPr/>
                    </p:nvPicPr>
                    <p:blipFill>
                      <a:blip r:embed="rId4"/>
                      <a:srcRect/>
                      <a:stretch>
                        <a:fillRect/>
                      </a:stretch>
                    </p:blipFill>
                    <p:spPr bwMode="auto">
                      <a:xfrm>
                        <a:off x="6300192" y="2596814"/>
                        <a:ext cx="474687" cy="328130"/>
                      </a:xfrm>
                      <a:prstGeom prst="rect">
                        <a:avLst/>
                      </a:prstGeom>
                      <a:noFill/>
                      <a:ln>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278791517"/>
              </p:ext>
            </p:extLst>
          </p:nvPr>
        </p:nvGraphicFramePr>
        <p:xfrm>
          <a:off x="6300192" y="2308299"/>
          <a:ext cx="449263" cy="328613"/>
        </p:xfrm>
        <a:graphic>
          <a:graphicData uri="http://schemas.openxmlformats.org/presentationml/2006/ole">
            <mc:AlternateContent xmlns:mc="http://schemas.openxmlformats.org/markup-compatibility/2006">
              <mc:Choice xmlns:v="urn:schemas-microsoft-com:vml" Requires="v">
                <p:oleObj spid="_x0000_s13466" name="Equation" r:id="rId5" imgW="228600" imgH="164880" progId="Equation.DSMT4">
                  <p:embed/>
                </p:oleObj>
              </mc:Choice>
              <mc:Fallback>
                <p:oleObj name="Equation" r:id="rId5" imgW="228600" imgH="164880" progId="Equation.DSMT4">
                  <p:embed/>
                  <p:pic>
                    <p:nvPicPr>
                      <p:cNvPr id="0" name="对象 16"/>
                      <p:cNvPicPr>
                        <a:picLocks noChangeAspect="1" noChangeArrowheads="1"/>
                      </p:cNvPicPr>
                      <p:nvPr/>
                    </p:nvPicPr>
                    <p:blipFill>
                      <a:blip r:embed="rId6"/>
                      <a:srcRect/>
                      <a:stretch>
                        <a:fillRect/>
                      </a:stretch>
                    </p:blipFill>
                    <p:spPr bwMode="auto">
                      <a:xfrm>
                        <a:off x="6300192" y="2308299"/>
                        <a:ext cx="4492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436314909"/>
              </p:ext>
            </p:extLst>
          </p:nvPr>
        </p:nvGraphicFramePr>
        <p:xfrm>
          <a:off x="6210300" y="3760788"/>
          <a:ext cx="198438" cy="227012"/>
        </p:xfrm>
        <a:graphic>
          <a:graphicData uri="http://schemas.openxmlformats.org/presentationml/2006/ole">
            <mc:AlternateContent xmlns:mc="http://schemas.openxmlformats.org/markup-compatibility/2006">
              <mc:Choice xmlns:v="urn:schemas-microsoft-com:vml" Requires="v">
                <p:oleObj spid="_x0000_s13467" name="Equation" r:id="rId7" imgW="101520" imgH="114120" progId="Equation.DSMT4">
                  <p:embed/>
                </p:oleObj>
              </mc:Choice>
              <mc:Fallback>
                <p:oleObj name="Equation" r:id="rId7" imgW="101520" imgH="114120" progId="Equation.DSMT4">
                  <p:embed/>
                  <p:pic>
                    <p:nvPicPr>
                      <p:cNvPr id="0" name="对象 17"/>
                      <p:cNvPicPr>
                        <a:picLocks noChangeAspect="1" noChangeArrowheads="1"/>
                      </p:cNvPicPr>
                      <p:nvPr/>
                    </p:nvPicPr>
                    <p:blipFill>
                      <a:blip r:embed="rId8"/>
                      <a:srcRect/>
                      <a:stretch>
                        <a:fillRect/>
                      </a:stretch>
                    </p:blipFill>
                    <p:spPr bwMode="auto">
                      <a:xfrm>
                        <a:off x="6210300" y="3760788"/>
                        <a:ext cx="198438"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45964655"/>
              </p:ext>
            </p:extLst>
          </p:nvPr>
        </p:nvGraphicFramePr>
        <p:xfrm>
          <a:off x="2849397" y="4653136"/>
          <a:ext cx="2657475" cy="708025"/>
        </p:xfrm>
        <a:graphic>
          <a:graphicData uri="http://schemas.openxmlformats.org/presentationml/2006/ole">
            <mc:AlternateContent xmlns:mc="http://schemas.openxmlformats.org/markup-compatibility/2006">
              <mc:Choice xmlns:v="urn:schemas-microsoft-com:vml" Requires="v">
                <p:oleObj spid="_x0000_s13468" name="Equation" r:id="rId9" imgW="1104840" imgH="291960" progId="Equation.DSMT4">
                  <p:embed/>
                </p:oleObj>
              </mc:Choice>
              <mc:Fallback>
                <p:oleObj name="Equation" r:id="rId9" imgW="1104840" imgH="291960" progId="Equation.DSMT4">
                  <p:embed/>
                  <p:pic>
                    <p:nvPicPr>
                      <p:cNvPr id="0" name="对象 14"/>
                      <p:cNvPicPr>
                        <a:picLocks noChangeAspect="1" noChangeArrowheads="1"/>
                      </p:cNvPicPr>
                      <p:nvPr/>
                    </p:nvPicPr>
                    <p:blipFill>
                      <a:blip r:embed="rId10"/>
                      <a:srcRect/>
                      <a:stretch>
                        <a:fillRect/>
                      </a:stretch>
                    </p:blipFill>
                    <p:spPr bwMode="auto">
                      <a:xfrm>
                        <a:off x="2849397" y="4653136"/>
                        <a:ext cx="2657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Box 21"/>
          <p:cNvSpPr txBox="1"/>
          <p:nvPr/>
        </p:nvSpPr>
        <p:spPr>
          <a:xfrm>
            <a:off x="611560" y="4369004"/>
            <a:ext cx="8064896" cy="369332"/>
          </a:xfrm>
          <a:prstGeom prst="rect">
            <a:avLst/>
          </a:prstGeom>
          <a:noFill/>
        </p:spPr>
        <p:txBody>
          <a:bodyPr wrap="square" rtlCol="0">
            <a:spAutoFit/>
          </a:bodyPr>
          <a:lstStyle/>
          <a:p>
            <a:r>
              <a:rPr lang="en-US" altLang="zh-CN" dirty="0"/>
              <a:t>We don’t know f(x), so we have to guess a form controlled by parameters:</a:t>
            </a:r>
          </a:p>
        </p:txBody>
      </p:sp>
      <p:sp>
        <p:nvSpPr>
          <p:cNvPr id="23" name="TextBox 22"/>
          <p:cNvSpPr txBox="1"/>
          <p:nvPr/>
        </p:nvSpPr>
        <p:spPr>
          <a:xfrm>
            <a:off x="611560" y="5157192"/>
            <a:ext cx="8064896" cy="369332"/>
          </a:xfrm>
          <a:prstGeom prst="rect">
            <a:avLst/>
          </a:prstGeom>
          <a:noFill/>
        </p:spPr>
        <p:txBody>
          <a:bodyPr wrap="square" rtlCol="0">
            <a:spAutoFit/>
          </a:bodyPr>
          <a:lstStyle/>
          <a:p>
            <a:r>
              <a:rPr lang="en-US" altLang="zh-CN" dirty="0"/>
              <a:t>The basis function vector:</a:t>
            </a:r>
          </a:p>
        </p:txBody>
      </p:sp>
      <p:graphicFrame>
        <p:nvGraphicFramePr>
          <p:cNvPr id="24" name="对象 23"/>
          <p:cNvGraphicFramePr>
            <a:graphicFrameLocks noChangeAspect="1"/>
          </p:cNvGraphicFramePr>
          <p:nvPr>
            <p:extLst>
              <p:ext uri="{D42A27DB-BD31-4B8C-83A1-F6EECF244321}">
                <p14:modId xmlns:p14="http://schemas.microsoft.com/office/powerpoint/2010/main" val="2853044408"/>
              </p:ext>
            </p:extLst>
          </p:nvPr>
        </p:nvGraphicFramePr>
        <p:xfrm>
          <a:off x="3084513" y="5445224"/>
          <a:ext cx="2322512" cy="461962"/>
        </p:xfrm>
        <a:graphic>
          <a:graphicData uri="http://schemas.openxmlformats.org/presentationml/2006/ole">
            <mc:AlternateContent xmlns:mc="http://schemas.openxmlformats.org/markup-compatibility/2006">
              <mc:Choice xmlns:v="urn:schemas-microsoft-com:vml" Requires="v">
                <p:oleObj spid="_x0000_s13469" name="Equation" r:id="rId11" imgW="965160" imgH="190440" progId="Equation.DSMT4">
                  <p:embed/>
                </p:oleObj>
              </mc:Choice>
              <mc:Fallback>
                <p:oleObj name="Equation" r:id="rId11" imgW="965160" imgH="190440" progId="Equation.DSMT4">
                  <p:embed/>
                  <p:pic>
                    <p:nvPicPr>
                      <p:cNvPr id="0" name="对象 20"/>
                      <p:cNvPicPr>
                        <a:picLocks noChangeAspect="1" noChangeArrowheads="1"/>
                      </p:cNvPicPr>
                      <p:nvPr/>
                    </p:nvPicPr>
                    <p:blipFill>
                      <a:blip r:embed="rId12"/>
                      <a:srcRect/>
                      <a:stretch>
                        <a:fillRect/>
                      </a:stretch>
                    </p:blipFill>
                    <p:spPr bwMode="auto">
                      <a:xfrm>
                        <a:off x="3084513" y="5445224"/>
                        <a:ext cx="2322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Box 24"/>
          <p:cNvSpPr txBox="1"/>
          <p:nvPr/>
        </p:nvSpPr>
        <p:spPr>
          <a:xfrm>
            <a:off x="611560" y="5877272"/>
            <a:ext cx="8064896" cy="369332"/>
          </a:xfrm>
          <a:prstGeom prst="rect">
            <a:avLst/>
          </a:prstGeom>
          <a:noFill/>
        </p:spPr>
        <p:txBody>
          <a:bodyPr wrap="square" rtlCol="0">
            <a:spAutoFit/>
          </a:bodyPr>
          <a:lstStyle/>
          <a:p>
            <a:r>
              <a:rPr lang="en-US" altLang="zh-CN" dirty="0"/>
              <a:t>The parameter vector:</a:t>
            </a:r>
          </a:p>
        </p:txBody>
      </p:sp>
      <p:graphicFrame>
        <p:nvGraphicFramePr>
          <p:cNvPr id="26" name="对象 25"/>
          <p:cNvGraphicFramePr>
            <a:graphicFrameLocks noChangeAspect="1"/>
          </p:cNvGraphicFramePr>
          <p:nvPr>
            <p:extLst>
              <p:ext uri="{D42A27DB-BD31-4B8C-83A1-F6EECF244321}">
                <p14:modId xmlns:p14="http://schemas.microsoft.com/office/powerpoint/2010/main" val="650283646"/>
              </p:ext>
            </p:extLst>
          </p:nvPr>
        </p:nvGraphicFramePr>
        <p:xfrm>
          <a:off x="3436938" y="6146800"/>
          <a:ext cx="1435100" cy="461963"/>
        </p:xfrm>
        <a:graphic>
          <a:graphicData uri="http://schemas.openxmlformats.org/presentationml/2006/ole">
            <mc:AlternateContent xmlns:mc="http://schemas.openxmlformats.org/markup-compatibility/2006">
              <mc:Choice xmlns:v="urn:schemas-microsoft-com:vml" Requires="v">
                <p:oleObj spid="_x0000_s13470" name="Equation" r:id="rId13" imgW="596880" imgH="190440" progId="Equation.DSMT4">
                  <p:embed/>
                </p:oleObj>
              </mc:Choice>
              <mc:Fallback>
                <p:oleObj name="Equation" r:id="rId13" imgW="596880" imgH="190440" progId="Equation.DSMT4">
                  <p:embed/>
                  <p:pic>
                    <p:nvPicPr>
                      <p:cNvPr id="0" name="对象 20"/>
                      <p:cNvPicPr>
                        <a:picLocks noChangeAspect="1" noChangeArrowheads="1"/>
                      </p:cNvPicPr>
                      <p:nvPr/>
                    </p:nvPicPr>
                    <p:blipFill>
                      <a:blip r:embed="rId14"/>
                      <a:srcRect/>
                      <a:stretch>
                        <a:fillRect/>
                      </a:stretch>
                    </p:blipFill>
                    <p:spPr bwMode="auto">
                      <a:xfrm>
                        <a:off x="3436938" y="6146800"/>
                        <a:ext cx="1435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52164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600200"/>
            <a:ext cx="8229600" cy="4997152"/>
          </a:xfrm>
        </p:spPr>
        <p:txBody>
          <a:bodyPr/>
          <a:lstStyle/>
          <a:p>
            <a:r>
              <a:rPr lang="en-US" altLang="zh-CN" dirty="0">
                <a:solidFill>
                  <a:srgbClr val="0070C0"/>
                </a:solidFill>
              </a:rPr>
              <a:t>From univariate to multivariate</a:t>
            </a:r>
            <a:r>
              <a:rPr lang="en-US" altLang="zh-CN" dirty="0"/>
              <a:t>:</a:t>
            </a:r>
          </a:p>
          <a:p>
            <a:endParaRPr lang="en-US" altLang="zh-CN" dirty="0"/>
          </a:p>
          <a:p>
            <a:endParaRPr lang="en-US" altLang="zh-CN" dirty="0"/>
          </a:p>
          <a:p>
            <a:endParaRPr lang="en-US" altLang="zh-CN" dirty="0"/>
          </a:p>
          <a:p>
            <a:r>
              <a:rPr lang="en-US" altLang="zh-CN" dirty="0"/>
              <a:t>Multiplicative model (</a:t>
            </a:r>
            <a:r>
              <a:rPr lang="zh-CN" altLang="en-US" dirty="0"/>
              <a:t>乘法模型</a:t>
            </a:r>
            <a:r>
              <a:rPr lang="en-US" altLang="zh-CN" dirty="0"/>
              <a:t>):</a:t>
            </a:r>
          </a:p>
          <a:p>
            <a:endParaRPr lang="en-US" altLang="zh-CN" dirty="0"/>
          </a:p>
          <a:p>
            <a:endParaRPr lang="en-US" altLang="zh-CN" dirty="0"/>
          </a:p>
          <a:p>
            <a:endParaRPr lang="en-US" altLang="zh-CN" dirty="0"/>
          </a:p>
          <a:p>
            <a:r>
              <a:rPr lang="en-US" altLang="zh-CN" dirty="0"/>
              <a:t>The computation burden of the multiplicative model.</a:t>
            </a:r>
          </a:p>
          <a:p>
            <a:endParaRPr lang="zh-CN" altLang="en-US" dirty="0"/>
          </a:p>
        </p:txBody>
      </p:sp>
      <p:graphicFrame>
        <p:nvGraphicFramePr>
          <p:cNvPr id="21" name="对象 20"/>
          <p:cNvGraphicFramePr>
            <a:graphicFrameLocks noChangeAspect="1"/>
          </p:cNvGraphicFramePr>
          <p:nvPr>
            <p:extLst>
              <p:ext uri="{D42A27DB-BD31-4B8C-83A1-F6EECF244321}">
                <p14:modId xmlns:p14="http://schemas.microsoft.com/office/powerpoint/2010/main" val="3244494080"/>
              </p:ext>
            </p:extLst>
          </p:nvPr>
        </p:nvGraphicFramePr>
        <p:xfrm>
          <a:off x="3491880" y="5517232"/>
          <a:ext cx="1558925" cy="585787"/>
        </p:xfrm>
        <a:graphic>
          <a:graphicData uri="http://schemas.openxmlformats.org/presentationml/2006/ole">
            <mc:AlternateContent xmlns:mc="http://schemas.openxmlformats.org/markup-compatibility/2006">
              <mc:Choice xmlns:v="urn:schemas-microsoft-com:vml" Requires="v">
                <p:oleObj spid="_x0000_s2630" name="Equation" r:id="rId3" imgW="647640" imgH="241200" progId="Equation.DSMT4">
                  <p:embed/>
                </p:oleObj>
              </mc:Choice>
              <mc:Fallback>
                <p:oleObj name="Equation" r:id="rId3" imgW="647640" imgH="241200" progId="Equation.DSMT4">
                  <p:embed/>
                  <p:pic>
                    <p:nvPicPr>
                      <p:cNvPr id="0" name=""/>
                      <p:cNvPicPr>
                        <a:picLocks noChangeAspect="1" noChangeArrowheads="1"/>
                      </p:cNvPicPr>
                      <p:nvPr/>
                    </p:nvPicPr>
                    <p:blipFill>
                      <a:blip r:embed="rId4"/>
                      <a:srcRect/>
                      <a:stretch>
                        <a:fillRect/>
                      </a:stretch>
                    </p:blipFill>
                    <p:spPr bwMode="auto">
                      <a:xfrm>
                        <a:off x="3491880" y="5517232"/>
                        <a:ext cx="15589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Box 21"/>
          <p:cNvSpPr txBox="1"/>
          <p:nvPr/>
        </p:nvSpPr>
        <p:spPr>
          <a:xfrm>
            <a:off x="683568" y="2564904"/>
            <a:ext cx="8064896" cy="369332"/>
          </a:xfrm>
          <a:prstGeom prst="rect">
            <a:avLst/>
          </a:prstGeom>
          <a:noFill/>
        </p:spPr>
        <p:txBody>
          <a:bodyPr wrap="square" rtlCol="0">
            <a:spAutoFit/>
          </a:bodyPr>
          <a:lstStyle/>
          <a:p>
            <a:r>
              <a:rPr lang="en-US" altLang="zh-CN" dirty="0"/>
              <a:t>How to choose a proper basis function for multivariate input vector x?</a:t>
            </a:r>
          </a:p>
        </p:txBody>
      </p:sp>
      <p:sp>
        <p:nvSpPr>
          <p:cNvPr id="23" name="TextBox 22"/>
          <p:cNvSpPr txBox="1"/>
          <p:nvPr/>
        </p:nvSpPr>
        <p:spPr>
          <a:xfrm>
            <a:off x="796018" y="4571836"/>
            <a:ext cx="8280920" cy="369332"/>
          </a:xfrm>
          <a:prstGeom prst="rect">
            <a:avLst/>
          </a:prstGeom>
          <a:noFill/>
        </p:spPr>
        <p:txBody>
          <a:bodyPr wrap="square" rtlCol="0">
            <a:spAutoFit/>
          </a:bodyPr>
          <a:lstStyle/>
          <a:p>
            <a:r>
              <a:rPr lang="en-US" altLang="zh-CN" dirty="0"/>
              <a:t>in which b is the number of basis functions, and d is the dimension of the vector.</a:t>
            </a:r>
          </a:p>
        </p:txBody>
      </p:sp>
      <p:sp>
        <p:nvSpPr>
          <p:cNvPr id="25" name="TextBox 24"/>
          <p:cNvSpPr txBox="1"/>
          <p:nvPr/>
        </p:nvSpPr>
        <p:spPr>
          <a:xfrm>
            <a:off x="683568" y="6084004"/>
            <a:ext cx="8460432" cy="369332"/>
          </a:xfrm>
          <a:prstGeom prst="rect">
            <a:avLst/>
          </a:prstGeom>
          <a:noFill/>
        </p:spPr>
        <p:txBody>
          <a:bodyPr wrap="square" rtlCol="0">
            <a:spAutoFit/>
          </a:bodyPr>
          <a:lstStyle/>
          <a:p>
            <a:r>
              <a:rPr lang="en-US" altLang="zh-CN" dirty="0"/>
              <a:t>To avoid </a:t>
            </a:r>
            <a:r>
              <a:rPr lang="en-US" altLang="zh-CN" dirty="0">
                <a:solidFill>
                  <a:srgbClr val="0070C0"/>
                </a:solidFill>
              </a:rPr>
              <a:t>Curse of Dimensionality</a:t>
            </a:r>
            <a:r>
              <a:rPr lang="en-US" altLang="zh-CN" dirty="0"/>
              <a:t>, dimensionality reduction methods can be used.</a:t>
            </a:r>
          </a:p>
        </p:txBody>
      </p:sp>
      <p:graphicFrame>
        <p:nvGraphicFramePr>
          <p:cNvPr id="5" name="对象 4"/>
          <p:cNvGraphicFramePr>
            <a:graphicFrameLocks noChangeAspect="1"/>
          </p:cNvGraphicFramePr>
          <p:nvPr>
            <p:extLst>
              <p:ext uri="{D42A27DB-BD31-4B8C-83A1-F6EECF244321}">
                <p14:modId xmlns:p14="http://schemas.microsoft.com/office/powerpoint/2010/main" val="935469968"/>
              </p:ext>
            </p:extLst>
          </p:nvPr>
        </p:nvGraphicFramePr>
        <p:xfrm>
          <a:off x="2843808" y="2000895"/>
          <a:ext cx="2657475" cy="708025"/>
        </p:xfrm>
        <a:graphic>
          <a:graphicData uri="http://schemas.openxmlformats.org/presentationml/2006/ole">
            <mc:AlternateContent xmlns:mc="http://schemas.openxmlformats.org/markup-compatibility/2006">
              <mc:Choice xmlns:v="urn:schemas-microsoft-com:vml" Requires="v">
                <p:oleObj spid="_x0000_s2631" name="Equation" r:id="rId5" imgW="1104840" imgH="291960" progId="Equation.DSMT4">
                  <p:embed/>
                </p:oleObj>
              </mc:Choice>
              <mc:Fallback>
                <p:oleObj name="Equation" r:id="rId5" imgW="1104840" imgH="291960" progId="Equation.DSMT4">
                  <p:embed/>
                  <p:pic>
                    <p:nvPicPr>
                      <p:cNvPr id="0" name="对象 20"/>
                      <p:cNvPicPr>
                        <a:picLocks noChangeAspect="1" noChangeArrowheads="1"/>
                      </p:cNvPicPr>
                      <p:nvPr/>
                    </p:nvPicPr>
                    <p:blipFill>
                      <a:blip r:embed="rId6"/>
                      <a:srcRect/>
                      <a:stretch>
                        <a:fillRect/>
                      </a:stretch>
                    </p:blipFill>
                    <p:spPr bwMode="auto">
                      <a:xfrm>
                        <a:off x="2843808" y="2000895"/>
                        <a:ext cx="2657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70742712"/>
              </p:ext>
            </p:extLst>
          </p:nvPr>
        </p:nvGraphicFramePr>
        <p:xfrm>
          <a:off x="2627027" y="3861048"/>
          <a:ext cx="3817938" cy="708025"/>
        </p:xfrm>
        <a:graphic>
          <a:graphicData uri="http://schemas.openxmlformats.org/presentationml/2006/ole">
            <mc:AlternateContent xmlns:mc="http://schemas.openxmlformats.org/markup-compatibility/2006">
              <mc:Choice xmlns:v="urn:schemas-microsoft-com:vml" Requires="v">
                <p:oleObj spid="_x0000_s2632" name="Equation" r:id="rId7" imgW="1587240" imgH="291960" progId="Equation.DSMT4">
                  <p:embed/>
                </p:oleObj>
              </mc:Choice>
              <mc:Fallback>
                <p:oleObj name="Equation" r:id="rId7" imgW="1587240" imgH="291960" progId="Equation.DSMT4">
                  <p:embed/>
                  <p:pic>
                    <p:nvPicPr>
                      <p:cNvPr id="0" name="对象 4"/>
                      <p:cNvPicPr>
                        <a:picLocks noChangeAspect="1" noChangeArrowheads="1"/>
                      </p:cNvPicPr>
                      <p:nvPr/>
                    </p:nvPicPr>
                    <p:blipFill>
                      <a:blip r:embed="rId8"/>
                      <a:srcRect/>
                      <a:stretch>
                        <a:fillRect/>
                      </a:stretch>
                    </p:blipFill>
                    <p:spPr bwMode="auto">
                      <a:xfrm>
                        <a:off x="2627027" y="3861048"/>
                        <a:ext cx="3817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2482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600200"/>
            <a:ext cx="8229600" cy="4997152"/>
          </a:xfrm>
        </p:spPr>
        <p:txBody>
          <a:bodyPr/>
          <a:lstStyle/>
          <a:p>
            <a:r>
              <a:rPr lang="en-US" altLang="zh-CN" dirty="0"/>
              <a:t>Additive model (</a:t>
            </a:r>
            <a:r>
              <a:rPr lang="zh-CN" altLang="en-US" dirty="0"/>
              <a:t>加法模型</a:t>
            </a:r>
            <a:r>
              <a:rPr lang="en-US" altLang="zh-CN" dirty="0"/>
              <a:t>):</a:t>
            </a:r>
          </a:p>
          <a:p>
            <a:endParaRPr lang="en-US" altLang="zh-CN" dirty="0"/>
          </a:p>
          <a:p>
            <a:endParaRPr lang="en-US" altLang="zh-CN" dirty="0"/>
          </a:p>
          <a:p>
            <a:endParaRPr lang="en-US" altLang="zh-CN" dirty="0"/>
          </a:p>
          <a:p>
            <a:r>
              <a:rPr lang="en-US" altLang="zh-CN" dirty="0"/>
              <a:t>The computation burden of the additive model.</a:t>
            </a:r>
          </a:p>
          <a:p>
            <a:endParaRPr lang="en-US" altLang="zh-CN" dirty="0"/>
          </a:p>
          <a:p>
            <a:endParaRPr lang="en-US" altLang="zh-CN" dirty="0"/>
          </a:p>
          <a:p>
            <a:r>
              <a:rPr lang="en-US" altLang="zh-CN" dirty="0"/>
              <a:t>The additive model is far weaker than the multiplicative model; however, it is much faster.</a:t>
            </a:r>
          </a:p>
          <a:p>
            <a:pPr marL="0" indent="0">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054875811"/>
              </p:ext>
            </p:extLst>
          </p:nvPr>
        </p:nvGraphicFramePr>
        <p:xfrm>
          <a:off x="2995613" y="2288927"/>
          <a:ext cx="2352675" cy="708025"/>
        </p:xfrm>
        <a:graphic>
          <a:graphicData uri="http://schemas.openxmlformats.org/presentationml/2006/ole">
            <mc:AlternateContent xmlns:mc="http://schemas.openxmlformats.org/markup-compatibility/2006">
              <mc:Choice xmlns:v="urn:schemas-microsoft-com:vml" Requires="v">
                <p:oleObj spid="_x0000_s3450" name="Equation" r:id="rId3" imgW="977760" imgH="291960" progId="Equation.DSMT4">
                  <p:embed/>
                </p:oleObj>
              </mc:Choice>
              <mc:Fallback>
                <p:oleObj name="Equation" r:id="rId3" imgW="977760" imgH="291960" progId="Equation.DSMT4">
                  <p:embed/>
                  <p:pic>
                    <p:nvPicPr>
                      <p:cNvPr id="0" name=""/>
                      <p:cNvPicPr>
                        <a:picLocks noChangeAspect="1" noChangeArrowheads="1"/>
                      </p:cNvPicPr>
                      <p:nvPr/>
                    </p:nvPicPr>
                    <p:blipFill>
                      <a:blip r:embed="rId4"/>
                      <a:srcRect/>
                      <a:stretch>
                        <a:fillRect/>
                      </a:stretch>
                    </p:blipFill>
                    <p:spPr bwMode="auto">
                      <a:xfrm>
                        <a:off x="2995613" y="2288927"/>
                        <a:ext cx="2352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926863392"/>
              </p:ext>
            </p:extLst>
          </p:nvPr>
        </p:nvGraphicFramePr>
        <p:xfrm>
          <a:off x="3851920" y="4129137"/>
          <a:ext cx="550863" cy="307975"/>
        </p:xfrm>
        <a:graphic>
          <a:graphicData uri="http://schemas.openxmlformats.org/presentationml/2006/ole">
            <mc:AlternateContent xmlns:mc="http://schemas.openxmlformats.org/markup-compatibility/2006">
              <mc:Choice xmlns:v="urn:schemas-microsoft-com:vml" Requires="v">
                <p:oleObj spid="_x0000_s3451" name="Equation" r:id="rId5" imgW="228600" imgH="126720" progId="Equation.DSMT4">
                  <p:embed/>
                </p:oleObj>
              </mc:Choice>
              <mc:Fallback>
                <p:oleObj name="Equation" r:id="rId5" imgW="228600" imgH="126720" progId="Equation.DSMT4">
                  <p:embed/>
                  <p:pic>
                    <p:nvPicPr>
                      <p:cNvPr id="0" name=""/>
                      <p:cNvPicPr>
                        <a:picLocks noChangeAspect="1" noChangeArrowheads="1"/>
                      </p:cNvPicPr>
                      <p:nvPr/>
                    </p:nvPicPr>
                    <p:blipFill>
                      <a:blip r:embed="rId6"/>
                      <a:srcRect/>
                      <a:stretch>
                        <a:fillRect/>
                      </a:stretch>
                    </p:blipFill>
                    <p:spPr bwMode="auto">
                      <a:xfrm>
                        <a:off x="3851920" y="4129137"/>
                        <a:ext cx="55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49772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724128" y="2276872"/>
            <a:ext cx="1224136"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en-US" altLang="zh-CN" dirty="0"/>
              <a:t>Kernel Learning Models </a:t>
            </a:r>
            <a:r>
              <a:rPr lang="zh-CN" altLang="en-US" dirty="0"/>
              <a:t>核模型</a:t>
            </a:r>
          </a:p>
        </p:txBody>
      </p:sp>
      <p:sp>
        <p:nvSpPr>
          <p:cNvPr id="3" name="内容占位符 2"/>
          <p:cNvSpPr>
            <a:spLocks noGrp="1"/>
          </p:cNvSpPr>
          <p:nvPr>
            <p:ph idx="1"/>
          </p:nvPr>
        </p:nvSpPr>
        <p:spPr>
          <a:xfrm>
            <a:off x="457200" y="1600200"/>
            <a:ext cx="8229600" cy="5257800"/>
          </a:xfrm>
        </p:spPr>
        <p:txBody>
          <a:bodyPr/>
          <a:lstStyle/>
          <a:p>
            <a:r>
              <a:rPr lang="en-US" altLang="zh-CN" dirty="0">
                <a:solidFill>
                  <a:srgbClr val="0070C0"/>
                </a:solidFill>
              </a:rPr>
              <a:t>Aim</a:t>
            </a:r>
            <a:r>
              <a:rPr lang="en-US" altLang="zh-CN" dirty="0"/>
              <a:t>: to approach any non-linear mapping f(x). (p.15)</a:t>
            </a:r>
            <a:endParaRPr lang="zh-CN" altLang="en-US" dirty="0"/>
          </a:p>
        </p:txBody>
      </p:sp>
      <p:sp>
        <p:nvSpPr>
          <p:cNvPr id="4" name="任意多边形 3"/>
          <p:cNvSpPr/>
          <p:nvPr/>
        </p:nvSpPr>
        <p:spPr>
          <a:xfrm>
            <a:off x="2699792" y="2564904"/>
            <a:ext cx="2904798" cy="1362395"/>
          </a:xfrm>
          <a:custGeom>
            <a:avLst/>
            <a:gdLst>
              <a:gd name="connsiteX0" fmla="*/ 0 w 3277218"/>
              <a:gd name="connsiteY0" fmla="*/ 1043275 h 1362395"/>
              <a:gd name="connsiteX1" fmla="*/ 36822 w 3277218"/>
              <a:gd name="connsiteY1" fmla="*/ 1104644 h 1362395"/>
              <a:gd name="connsiteX2" fmla="*/ 49096 w 3277218"/>
              <a:gd name="connsiteY2" fmla="*/ 1123055 h 1362395"/>
              <a:gd name="connsiteX3" fmla="*/ 55233 w 3277218"/>
              <a:gd name="connsiteY3" fmla="*/ 1141466 h 1362395"/>
              <a:gd name="connsiteX4" fmla="*/ 73643 w 3277218"/>
              <a:gd name="connsiteY4" fmla="*/ 1166013 h 1362395"/>
              <a:gd name="connsiteX5" fmla="*/ 85917 w 3277218"/>
              <a:gd name="connsiteY5" fmla="*/ 1190561 h 1362395"/>
              <a:gd name="connsiteX6" fmla="*/ 98191 w 3277218"/>
              <a:gd name="connsiteY6" fmla="*/ 1208972 h 1362395"/>
              <a:gd name="connsiteX7" fmla="*/ 122739 w 3277218"/>
              <a:gd name="connsiteY7" fmla="*/ 1258067 h 1362395"/>
              <a:gd name="connsiteX8" fmla="*/ 141149 w 3277218"/>
              <a:gd name="connsiteY8" fmla="*/ 1282615 h 1362395"/>
              <a:gd name="connsiteX9" fmla="*/ 153423 w 3277218"/>
              <a:gd name="connsiteY9" fmla="*/ 1301026 h 1362395"/>
              <a:gd name="connsiteX10" fmla="*/ 171834 w 3277218"/>
              <a:gd name="connsiteY10" fmla="*/ 1319436 h 1362395"/>
              <a:gd name="connsiteX11" fmla="*/ 184108 w 3277218"/>
              <a:gd name="connsiteY11" fmla="*/ 1337847 h 1362395"/>
              <a:gd name="connsiteX12" fmla="*/ 227066 w 3277218"/>
              <a:gd name="connsiteY12" fmla="*/ 1362395 h 1362395"/>
              <a:gd name="connsiteX13" fmla="*/ 362078 w 3277218"/>
              <a:gd name="connsiteY13" fmla="*/ 1356258 h 1362395"/>
              <a:gd name="connsiteX14" fmla="*/ 386626 w 3277218"/>
              <a:gd name="connsiteY14" fmla="*/ 1343984 h 1362395"/>
              <a:gd name="connsiteX15" fmla="*/ 417310 w 3277218"/>
              <a:gd name="connsiteY15" fmla="*/ 1294889 h 1362395"/>
              <a:gd name="connsiteX16" fmla="*/ 423447 w 3277218"/>
              <a:gd name="connsiteY16" fmla="*/ 1276478 h 1362395"/>
              <a:gd name="connsiteX17" fmla="*/ 435721 w 3277218"/>
              <a:gd name="connsiteY17" fmla="*/ 1258067 h 1362395"/>
              <a:gd name="connsiteX18" fmla="*/ 441858 w 3277218"/>
              <a:gd name="connsiteY18" fmla="*/ 1221246 h 1362395"/>
              <a:gd name="connsiteX19" fmla="*/ 460269 w 3277218"/>
              <a:gd name="connsiteY19" fmla="*/ 1178287 h 1362395"/>
              <a:gd name="connsiteX20" fmla="*/ 472543 w 3277218"/>
              <a:gd name="connsiteY20" fmla="*/ 1129192 h 1362395"/>
              <a:gd name="connsiteX21" fmla="*/ 490953 w 3277218"/>
              <a:gd name="connsiteY21" fmla="*/ 1086234 h 1362395"/>
              <a:gd name="connsiteX22" fmla="*/ 503227 w 3277218"/>
              <a:gd name="connsiteY22" fmla="*/ 969632 h 1362395"/>
              <a:gd name="connsiteX23" fmla="*/ 515501 w 3277218"/>
              <a:gd name="connsiteY23" fmla="*/ 908263 h 1362395"/>
              <a:gd name="connsiteX24" fmla="*/ 521638 w 3277218"/>
              <a:gd name="connsiteY24" fmla="*/ 840757 h 1362395"/>
              <a:gd name="connsiteX25" fmla="*/ 527775 w 3277218"/>
              <a:gd name="connsiteY25" fmla="*/ 822346 h 1362395"/>
              <a:gd name="connsiteX26" fmla="*/ 533912 w 3277218"/>
              <a:gd name="connsiteY26" fmla="*/ 797799 h 1362395"/>
              <a:gd name="connsiteX27" fmla="*/ 540049 w 3277218"/>
              <a:gd name="connsiteY27" fmla="*/ 760977 h 1362395"/>
              <a:gd name="connsiteX28" fmla="*/ 552323 w 3277218"/>
              <a:gd name="connsiteY28" fmla="*/ 736430 h 1362395"/>
              <a:gd name="connsiteX29" fmla="*/ 558459 w 3277218"/>
              <a:gd name="connsiteY29" fmla="*/ 718019 h 1362395"/>
              <a:gd name="connsiteX30" fmla="*/ 564596 w 3277218"/>
              <a:gd name="connsiteY30" fmla="*/ 693471 h 1362395"/>
              <a:gd name="connsiteX31" fmla="*/ 570733 w 3277218"/>
              <a:gd name="connsiteY31" fmla="*/ 675060 h 1362395"/>
              <a:gd name="connsiteX32" fmla="*/ 576870 w 3277218"/>
              <a:gd name="connsiteY32" fmla="*/ 638239 h 1362395"/>
              <a:gd name="connsiteX33" fmla="*/ 589144 w 3277218"/>
              <a:gd name="connsiteY33" fmla="*/ 613691 h 1362395"/>
              <a:gd name="connsiteX34" fmla="*/ 601418 w 3277218"/>
              <a:gd name="connsiteY34" fmla="*/ 564596 h 1362395"/>
              <a:gd name="connsiteX35" fmla="*/ 613692 w 3277218"/>
              <a:gd name="connsiteY35" fmla="*/ 540048 h 1362395"/>
              <a:gd name="connsiteX36" fmla="*/ 638239 w 3277218"/>
              <a:gd name="connsiteY36" fmla="*/ 478679 h 1362395"/>
              <a:gd name="connsiteX37" fmla="*/ 650513 w 3277218"/>
              <a:gd name="connsiteY37" fmla="*/ 417310 h 1362395"/>
              <a:gd name="connsiteX38" fmla="*/ 662787 w 3277218"/>
              <a:gd name="connsiteY38" fmla="*/ 380489 h 1362395"/>
              <a:gd name="connsiteX39" fmla="*/ 675061 w 3277218"/>
              <a:gd name="connsiteY39" fmla="*/ 362078 h 1362395"/>
              <a:gd name="connsiteX40" fmla="*/ 693472 w 3277218"/>
              <a:gd name="connsiteY40" fmla="*/ 319119 h 1362395"/>
              <a:gd name="connsiteX41" fmla="*/ 699608 w 3277218"/>
              <a:gd name="connsiteY41" fmla="*/ 300709 h 1362395"/>
              <a:gd name="connsiteX42" fmla="*/ 711882 w 3277218"/>
              <a:gd name="connsiteY42" fmla="*/ 276161 h 1362395"/>
              <a:gd name="connsiteX43" fmla="*/ 718019 w 3277218"/>
              <a:gd name="connsiteY43" fmla="*/ 257750 h 1362395"/>
              <a:gd name="connsiteX44" fmla="*/ 736430 w 3277218"/>
              <a:gd name="connsiteY44" fmla="*/ 245477 h 1362395"/>
              <a:gd name="connsiteX45" fmla="*/ 754841 w 3277218"/>
              <a:gd name="connsiteY45" fmla="*/ 251613 h 1362395"/>
              <a:gd name="connsiteX46" fmla="*/ 779388 w 3277218"/>
              <a:gd name="connsiteY46" fmla="*/ 288435 h 1362395"/>
              <a:gd name="connsiteX47" fmla="*/ 797799 w 3277218"/>
              <a:gd name="connsiteY47" fmla="*/ 319119 h 1362395"/>
              <a:gd name="connsiteX48" fmla="*/ 810073 w 3277218"/>
              <a:gd name="connsiteY48" fmla="*/ 343667 h 1362395"/>
              <a:gd name="connsiteX49" fmla="*/ 846894 w 3277218"/>
              <a:gd name="connsiteY49" fmla="*/ 386626 h 1362395"/>
              <a:gd name="connsiteX50" fmla="*/ 859168 w 3277218"/>
              <a:gd name="connsiteY50" fmla="*/ 429584 h 1362395"/>
              <a:gd name="connsiteX51" fmla="*/ 871442 w 3277218"/>
              <a:gd name="connsiteY51" fmla="*/ 447995 h 1362395"/>
              <a:gd name="connsiteX52" fmla="*/ 883716 w 3277218"/>
              <a:gd name="connsiteY52" fmla="*/ 503227 h 1362395"/>
              <a:gd name="connsiteX53" fmla="*/ 895990 w 3277218"/>
              <a:gd name="connsiteY53" fmla="*/ 546185 h 1362395"/>
              <a:gd name="connsiteX54" fmla="*/ 908264 w 3277218"/>
              <a:gd name="connsiteY54" fmla="*/ 607554 h 1362395"/>
              <a:gd name="connsiteX55" fmla="*/ 920537 w 3277218"/>
              <a:gd name="connsiteY55" fmla="*/ 675060 h 1362395"/>
              <a:gd name="connsiteX56" fmla="*/ 932811 w 3277218"/>
              <a:gd name="connsiteY56" fmla="*/ 711882 h 1362395"/>
              <a:gd name="connsiteX57" fmla="*/ 945085 w 3277218"/>
              <a:gd name="connsiteY57" fmla="*/ 785525 h 1362395"/>
              <a:gd name="connsiteX58" fmla="*/ 957359 w 3277218"/>
              <a:gd name="connsiteY58" fmla="*/ 816209 h 1362395"/>
              <a:gd name="connsiteX59" fmla="*/ 975770 w 3277218"/>
              <a:gd name="connsiteY59" fmla="*/ 865305 h 1362395"/>
              <a:gd name="connsiteX60" fmla="*/ 981906 w 3277218"/>
              <a:gd name="connsiteY60" fmla="*/ 883715 h 1362395"/>
              <a:gd name="connsiteX61" fmla="*/ 1006454 w 3277218"/>
              <a:gd name="connsiteY61" fmla="*/ 926674 h 1362395"/>
              <a:gd name="connsiteX62" fmla="*/ 1024865 w 3277218"/>
              <a:gd name="connsiteY62" fmla="*/ 938948 h 1362395"/>
              <a:gd name="connsiteX63" fmla="*/ 1049412 w 3277218"/>
              <a:gd name="connsiteY63" fmla="*/ 932811 h 1362395"/>
              <a:gd name="connsiteX64" fmla="*/ 1080097 w 3277218"/>
              <a:gd name="connsiteY64" fmla="*/ 895989 h 1362395"/>
              <a:gd name="connsiteX65" fmla="*/ 1098508 w 3277218"/>
              <a:gd name="connsiteY65" fmla="*/ 883715 h 1362395"/>
              <a:gd name="connsiteX66" fmla="*/ 1123055 w 3277218"/>
              <a:gd name="connsiteY66" fmla="*/ 853031 h 1362395"/>
              <a:gd name="connsiteX67" fmla="*/ 1153740 w 3277218"/>
              <a:gd name="connsiteY67" fmla="*/ 803936 h 1362395"/>
              <a:gd name="connsiteX68" fmla="*/ 1172151 w 3277218"/>
              <a:gd name="connsiteY68" fmla="*/ 779388 h 1362395"/>
              <a:gd name="connsiteX69" fmla="*/ 1184425 w 3277218"/>
              <a:gd name="connsiteY69" fmla="*/ 718019 h 1362395"/>
              <a:gd name="connsiteX70" fmla="*/ 1196698 w 3277218"/>
              <a:gd name="connsiteY70" fmla="*/ 668924 h 1362395"/>
              <a:gd name="connsiteX71" fmla="*/ 1221246 w 3277218"/>
              <a:gd name="connsiteY71" fmla="*/ 619828 h 1362395"/>
              <a:gd name="connsiteX72" fmla="*/ 1233520 w 3277218"/>
              <a:gd name="connsiteY72" fmla="*/ 570733 h 1362395"/>
              <a:gd name="connsiteX73" fmla="*/ 1245794 w 3277218"/>
              <a:gd name="connsiteY73" fmla="*/ 478679 h 1362395"/>
              <a:gd name="connsiteX74" fmla="*/ 1251931 w 3277218"/>
              <a:gd name="connsiteY74" fmla="*/ 435721 h 1362395"/>
              <a:gd name="connsiteX75" fmla="*/ 1264204 w 3277218"/>
              <a:gd name="connsiteY75" fmla="*/ 374352 h 1362395"/>
              <a:gd name="connsiteX76" fmla="*/ 1282615 w 3277218"/>
              <a:gd name="connsiteY76" fmla="*/ 319119 h 1362395"/>
              <a:gd name="connsiteX77" fmla="*/ 1288752 w 3277218"/>
              <a:gd name="connsiteY77" fmla="*/ 294572 h 1362395"/>
              <a:gd name="connsiteX78" fmla="*/ 1301026 w 3277218"/>
              <a:gd name="connsiteY78" fmla="*/ 251613 h 1362395"/>
              <a:gd name="connsiteX79" fmla="*/ 1307163 w 3277218"/>
              <a:gd name="connsiteY79" fmla="*/ 214792 h 1362395"/>
              <a:gd name="connsiteX80" fmla="*/ 1313300 w 3277218"/>
              <a:gd name="connsiteY80" fmla="*/ 196381 h 1362395"/>
              <a:gd name="connsiteX81" fmla="*/ 1319437 w 3277218"/>
              <a:gd name="connsiteY81" fmla="*/ 171834 h 1362395"/>
              <a:gd name="connsiteX82" fmla="*/ 1331710 w 3277218"/>
              <a:gd name="connsiteY82" fmla="*/ 147286 h 1362395"/>
              <a:gd name="connsiteX83" fmla="*/ 1356258 w 3277218"/>
              <a:gd name="connsiteY83" fmla="*/ 67506 h 1362395"/>
              <a:gd name="connsiteX84" fmla="*/ 1368532 w 3277218"/>
              <a:gd name="connsiteY84" fmla="*/ 49095 h 1362395"/>
              <a:gd name="connsiteX85" fmla="*/ 1386943 w 3277218"/>
              <a:gd name="connsiteY85" fmla="*/ 12274 h 1362395"/>
              <a:gd name="connsiteX86" fmla="*/ 1405353 w 3277218"/>
              <a:gd name="connsiteY86" fmla="*/ 0 h 1362395"/>
              <a:gd name="connsiteX87" fmla="*/ 1460586 w 3277218"/>
              <a:gd name="connsiteY87" fmla="*/ 6137 h 1362395"/>
              <a:gd name="connsiteX88" fmla="*/ 1478996 w 3277218"/>
              <a:gd name="connsiteY88" fmla="*/ 30685 h 1362395"/>
              <a:gd name="connsiteX89" fmla="*/ 1534229 w 3277218"/>
              <a:gd name="connsiteY89" fmla="*/ 98191 h 1362395"/>
              <a:gd name="connsiteX90" fmla="*/ 1540366 w 3277218"/>
              <a:gd name="connsiteY90" fmla="*/ 128875 h 1362395"/>
              <a:gd name="connsiteX91" fmla="*/ 1546502 w 3277218"/>
              <a:gd name="connsiteY91" fmla="*/ 147286 h 1362395"/>
              <a:gd name="connsiteX92" fmla="*/ 1552639 w 3277218"/>
              <a:gd name="connsiteY92" fmla="*/ 184107 h 1362395"/>
              <a:gd name="connsiteX93" fmla="*/ 1577187 w 3277218"/>
              <a:gd name="connsiteY93" fmla="*/ 227066 h 1362395"/>
              <a:gd name="connsiteX94" fmla="*/ 1589461 w 3277218"/>
              <a:gd name="connsiteY94" fmla="*/ 251613 h 1362395"/>
              <a:gd name="connsiteX95" fmla="*/ 1614008 w 3277218"/>
              <a:gd name="connsiteY95" fmla="*/ 294572 h 1362395"/>
              <a:gd name="connsiteX96" fmla="*/ 1626282 w 3277218"/>
              <a:gd name="connsiteY96" fmla="*/ 362078 h 1362395"/>
              <a:gd name="connsiteX97" fmla="*/ 1644693 w 3277218"/>
              <a:gd name="connsiteY97" fmla="*/ 435721 h 1362395"/>
              <a:gd name="connsiteX98" fmla="*/ 1650830 w 3277218"/>
              <a:gd name="connsiteY98" fmla="*/ 460268 h 1362395"/>
              <a:gd name="connsiteX99" fmla="*/ 1663104 w 3277218"/>
              <a:gd name="connsiteY99" fmla="*/ 515501 h 1362395"/>
              <a:gd name="connsiteX100" fmla="*/ 1669241 w 3277218"/>
              <a:gd name="connsiteY100" fmla="*/ 546185 h 1362395"/>
              <a:gd name="connsiteX101" fmla="*/ 1693788 w 3277218"/>
              <a:gd name="connsiteY101" fmla="*/ 564596 h 1362395"/>
              <a:gd name="connsiteX102" fmla="*/ 1749021 w 3277218"/>
              <a:gd name="connsiteY102" fmla="*/ 607554 h 1362395"/>
              <a:gd name="connsiteX103" fmla="*/ 1785842 w 3277218"/>
              <a:gd name="connsiteY103" fmla="*/ 644376 h 1362395"/>
              <a:gd name="connsiteX104" fmla="*/ 1822664 w 3277218"/>
              <a:gd name="connsiteY104" fmla="*/ 675060 h 1362395"/>
              <a:gd name="connsiteX105" fmla="*/ 1834937 w 3277218"/>
              <a:gd name="connsiteY105" fmla="*/ 693471 h 1362395"/>
              <a:gd name="connsiteX106" fmla="*/ 1908580 w 3277218"/>
              <a:gd name="connsiteY106" fmla="*/ 693471 h 1362395"/>
              <a:gd name="connsiteX107" fmla="*/ 1951539 w 3277218"/>
              <a:gd name="connsiteY107" fmla="*/ 656650 h 1362395"/>
              <a:gd name="connsiteX108" fmla="*/ 1976086 w 3277218"/>
              <a:gd name="connsiteY108" fmla="*/ 632102 h 1362395"/>
              <a:gd name="connsiteX109" fmla="*/ 2000634 w 3277218"/>
              <a:gd name="connsiteY109" fmla="*/ 583007 h 1362395"/>
              <a:gd name="connsiteX110" fmla="*/ 2006771 w 3277218"/>
              <a:gd name="connsiteY110" fmla="*/ 558459 h 1362395"/>
              <a:gd name="connsiteX111" fmla="*/ 2031319 w 3277218"/>
              <a:gd name="connsiteY111" fmla="*/ 515501 h 1362395"/>
              <a:gd name="connsiteX112" fmla="*/ 2055866 w 3277218"/>
              <a:gd name="connsiteY112" fmla="*/ 472542 h 1362395"/>
              <a:gd name="connsiteX113" fmla="*/ 2074277 w 3277218"/>
              <a:gd name="connsiteY113" fmla="*/ 454132 h 1362395"/>
              <a:gd name="connsiteX114" fmla="*/ 2098825 w 3277218"/>
              <a:gd name="connsiteY114" fmla="*/ 417310 h 1362395"/>
              <a:gd name="connsiteX115" fmla="*/ 2129509 w 3277218"/>
              <a:gd name="connsiteY115" fmla="*/ 386626 h 1362395"/>
              <a:gd name="connsiteX116" fmla="*/ 2154057 w 3277218"/>
              <a:gd name="connsiteY116" fmla="*/ 380489 h 1362395"/>
              <a:gd name="connsiteX117" fmla="*/ 2258384 w 3277218"/>
              <a:gd name="connsiteY117" fmla="*/ 392762 h 1362395"/>
              <a:gd name="connsiteX118" fmla="*/ 2289069 w 3277218"/>
              <a:gd name="connsiteY118" fmla="*/ 405036 h 1362395"/>
              <a:gd name="connsiteX119" fmla="*/ 2368849 w 3277218"/>
              <a:gd name="connsiteY119" fmla="*/ 447995 h 1362395"/>
              <a:gd name="connsiteX120" fmla="*/ 2381123 w 3277218"/>
              <a:gd name="connsiteY120" fmla="*/ 466405 h 1362395"/>
              <a:gd name="connsiteX121" fmla="*/ 2405670 w 3277218"/>
              <a:gd name="connsiteY121" fmla="*/ 509364 h 1362395"/>
              <a:gd name="connsiteX122" fmla="*/ 2424081 w 3277218"/>
              <a:gd name="connsiteY122" fmla="*/ 533911 h 1362395"/>
              <a:gd name="connsiteX123" fmla="*/ 2436355 w 3277218"/>
              <a:gd name="connsiteY123" fmla="*/ 552322 h 1362395"/>
              <a:gd name="connsiteX124" fmla="*/ 2454766 w 3277218"/>
              <a:gd name="connsiteY124" fmla="*/ 576870 h 1362395"/>
              <a:gd name="connsiteX125" fmla="*/ 2485450 w 3277218"/>
              <a:gd name="connsiteY125" fmla="*/ 619828 h 1362395"/>
              <a:gd name="connsiteX126" fmla="*/ 2522272 w 3277218"/>
              <a:gd name="connsiteY126" fmla="*/ 705745 h 1362395"/>
              <a:gd name="connsiteX127" fmla="*/ 2546819 w 3277218"/>
              <a:gd name="connsiteY127" fmla="*/ 724156 h 1362395"/>
              <a:gd name="connsiteX128" fmla="*/ 2571367 w 3277218"/>
              <a:gd name="connsiteY128" fmla="*/ 785525 h 1362395"/>
              <a:gd name="connsiteX129" fmla="*/ 2577504 w 3277218"/>
              <a:gd name="connsiteY129" fmla="*/ 810072 h 1362395"/>
              <a:gd name="connsiteX130" fmla="*/ 2583641 w 3277218"/>
              <a:gd name="connsiteY130" fmla="*/ 840757 h 1362395"/>
              <a:gd name="connsiteX131" fmla="*/ 2595915 w 3277218"/>
              <a:gd name="connsiteY131" fmla="*/ 859168 h 1362395"/>
              <a:gd name="connsiteX132" fmla="*/ 2614325 w 3277218"/>
              <a:gd name="connsiteY132" fmla="*/ 895989 h 1362395"/>
              <a:gd name="connsiteX133" fmla="*/ 2645010 w 3277218"/>
              <a:gd name="connsiteY133" fmla="*/ 957358 h 1362395"/>
              <a:gd name="connsiteX134" fmla="*/ 2663421 w 3277218"/>
              <a:gd name="connsiteY134" fmla="*/ 969632 h 1362395"/>
              <a:gd name="connsiteX135" fmla="*/ 2687968 w 3277218"/>
              <a:gd name="connsiteY135" fmla="*/ 988043 h 1362395"/>
              <a:gd name="connsiteX136" fmla="*/ 2700242 w 3277218"/>
              <a:gd name="connsiteY136" fmla="*/ 1006454 h 1362395"/>
              <a:gd name="connsiteX137" fmla="*/ 2749337 w 3277218"/>
              <a:gd name="connsiteY137" fmla="*/ 1031001 h 1362395"/>
              <a:gd name="connsiteX138" fmla="*/ 2798433 w 3277218"/>
              <a:gd name="connsiteY138" fmla="*/ 1043275 h 1362395"/>
              <a:gd name="connsiteX139" fmla="*/ 2829117 w 3277218"/>
              <a:gd name="connsiteY139" fmla="*/ 1031001 h 1362395"/>
              <a:gd name="connsiteX140" fmla="*/ 2847528 w 3277218"/>
              <a:gd name="connsiteY140" fmla="*/ 994180 h 1362395"/>
              <a:gd name="connsiteX141" fmla="*/ 2872076 w 3277218"/>
              <a:gd name="connsiteY141" fmla="*/ 975769 h 1362395"/>
              <a:gd name="connsiteX142" fmla="*/ 2890486 w 3277218"/>
              <a:gd name="connsiteY142" fmla="*/ 938948 h 1362395"/>
              <a:gd name="connsiteX143" fmla="*/ 2902760 w 3277218"/>
              <a:gd name="connsiteY143" fmla="*/ 914400 h 1362395"/>
              <a:gd name="connsiteX144" fmla="*/ 2921171 w 3277218"/>
              <a:gd name="connsiteY144" fmla="*/ 902126 h 1362395"/>
              <a:gd name="connsiteX145" fmla="*/ 2945719 w 3277218"/>
              <a:gd name="connsiteY145" fmla="*/ 871442 h 1362395"/>
              <a:gd name="connsiteX146" fmla="*/ 2964129 w 3277218"/>
              <a:gd name="connsiteY146" fmla="*/ 846894 h 1362395"/>
              <a:gd name="connsiteX147" fmla="*/ 2988677 w 3277218"/>
              <a:gd name="connsiteY147" fmla="*/ 810072 h 1362395"/>
              <a:gd name="connsiteX148" fmla="*/ 3007088 w 3277218"/>
              <a:gd name="connsiteY148" fmla="*/ 803936 h 1362395"/>
              <a:gd name="connsiteX149" fmla="*/ 3037772 w 3277218"/>
              <a:gd name="connsiteY149" fmla="*/ 810072 h 1362395"/>
              <a:gd name="connsiteX150" fmla="*/ 3074594 w 3277218"/>
              <a:gd name="connsiteY150" fmla="*/ 834620 h 1362395"/>
              <a:gd name="connsiteX151" fmla="*/ 3093004 w 3277218"/>
              <a:gd name="connsiteY151" fmla="*/ 840757 h 1362395"/>
              <a:gd name="connsiteX152" fmla="*/ 3117552 w 3277218"/>
              <a:gd name="connsiteY152" fmla="*/ 865305 h 1362395"/>
              <a:gd name="connsiteX153" fmla="*/ 3148237 w 3277218"/>
              <a:gd name="connsiteY153" fmla="*/ 908263 h 1362395"/>
              <a:gd name="connsiteX154" fmla="*/ 3154374 w 3277218"/>
              <a:gd name="connsiteY154" fmla="*/ 926674 h 1362395"/>
              <a:gd name="connsiteX155" fmla="*/ 3178921 w 3277218"/>
              <a:gd name="connsiteY155" fmla="*/ 963495 h 1362395"/>
              <a:gd name="connsiteX156" fmla="*/ 3185058 w 3277218"/>
              <a:gd name="connsiteY156" fmla="*/ 988043 h 1362395"/>
              <a:gd name="connsiteX157" fmla="*/ 3191195 w 3277218"/>
              <a:gd name="connsiteY157" fmla="*/ 1018728 h 1362395"/>
              <a:gd name="connsiteX158" fmla="*/ 3215743 w 3277218"/>
              <a:gd name="connsiteY158" fmla="*/ 1104644 h 1362395"/>
              <a:gd name="connsiteX159" fmla="*/ 3228017 w 3277218"/>
              <a:gd name="connsiteY159" fmla="*/ 1135329 h 1362395"/>
              <a:gd name="connsiteX160" fmla="*/ 3252564 w 3277218"/>
              <a:gd name="connsiteY160" fmla="*/ 1166013 h 1362395"/>
              <a:gd name="connsiteX161" fmla="*/ 3264838 w 3277218"/>
              <a:gd name="connsiteY161" fmla="*/ 1202835 h 1362395"/>
              <a:gd name="connsiteX162" fmla="*/ 3277112 w 3277218"/>
              <a:gd name="connsiteY162" fmla="*/ 1221246 h 1362395"/>
              <a:gd name="connsiteX163" fmla="*/ 3270975 w 3277218"/>
              <a:gd name="connsiteY163" fmla="*/ 1233519 h 13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3277218" h="1362395">
                <a:moveTo>
                  <a:pt x="0" y="1043275"/>
                </a:moveTo>
                <a:cubicBezTo>
                  <a:pt x="12274" y="1063731"/>
                  <a:pt x="24319" y="1084327"/>
                  <a:pt x="36822" y="1104644"/>
                </a:cubicBezTo>
                <a:cubicBezTo>
                  <a:pt x="40688" y="1110926"/>
                  <a:pt x="46764" y="1116058"/>
                  <a:pt x="49096" y="1123055"/>
                </a:cubicBezTo>
                <a:cubicBezTo>
                  <a:pt x="51142" y="1129192"/>
                  <a:pt x="52024" y="1135849"/>
                  <a:pt x="55233" y="1141466"/>
                </a:cubicBezTo>
                <a:cubicBezTo>
                  <a:pt x="60307" y="1150346"/>
                  <a:pt x="68222" y="1157340"/>
                  <a:pt x="73643" y="1166013"/>
                </a:cubicBezTo>
                <a:cubicBezTo>
                  <a:pt x="78492" y="1173771"/>
                  <a:pt x="81378" y="1182618"/>
                  <a:pt x="85917" y="1190561"/>
                </a:cubicBezTo>
                <a:cubicBezTo>
                  <a:pt x="89576" y="1196965"/>
                  <a:pt x="94659" y="1202497"/>
                  <a:pt x="98191" y="1208972"/>
                </a:cubicBezTo>
                <a:cubicBezTo>
                  <a:pt x="106953" y="1225035"/>
                  <a:pt x="111761" y="1243429"/>
                  <a:pt x="122739" y="1258067"/>
                </a:cubicBezTo>
                <a:cubicBezTo>
                  <a:pt x="128876" y="1266250"/>
                  <a:pt x="135204" y="1274292"/>
                  <a:pt x="141149" y="1282615"/>
                </a:cubicBezTo>
                <a:cubicBezTo>
                  <a:pt x="145436" y="1288617"/>
                  <a:pt x="148701" y="1295360"/>
                  <a:pt x="153423" y="1301026"/>
                </a:cubicBezTo>
                <a:cubicBezTo>
                  <a:pt x="158979" y="1307693"/>
                  <a:pt x="166278" y="1312769"/>
                  <a:pt x="171834" y="1319436"/>
                </a:cubicBezTo>
                <a:cubicBezTo>
                  <a:pt x="176556" y="1325102"/>
                  <a:pt x="178893" y="1332632"/>
                  <a:pt x="184108" y="1337847"/>
                </a:cubicBezTo>
                <a:cubicBezTo>
                  <a:pt x="192782" y="1346521"/>
                  <a:pt x="217440" y="1357582"/>
                  <a:pt x="227066" y="1362395"/>
                </a:cubicBezTo>
                <a:cubicBezTo>
                  <a:pt x="272070" y="1360349"/>
                  <a:pt x="317324" y="1361422"/>
                  <a:pt x="362078" y="1356258"/>
                </a:cubicBezTo>
                <a:cubicBezTo>
                  <a:pt x="371166" y="1355209"/>
                  <a:pt x="379680" y="1349938"/>
                  <a:pt x="386626" y="1343984"/>
                </a:cubicBezTo>
                <a:cubicBezTo>
                  <a:pt x="398563" y="1333752"/>
                  <a:pt x="411162" y="1309235"/>
                  <a:pt x="417310" y="1294889"/>
                </a:cubicBezTo>
                <a:cubicBezTo>
                  <a:pt x="419858" y="1288943"/>
                  <a:pt x="420554" y="1282264"/>
                  <a:pt x="423447" y="1276478"/>
                </a:cubicBezTo>
                <a:cubicBezTo>
                  <a:pt x="426746" y="1269881"/>
                  <a:pt x="431630" y="1264204"/>
                  <a:pt x="435721" y="1258067"/>
                </a:cubicBezTo>
                <a:cubicBezTo>
                  <a:pt x="437767" y="1245793"/>
                  <a:pt x="439159" y="1233393"/>
                  <a:pt x="441858" y="1221246"/>
                </a:cubicBezTo>
                <a:cubicBezTo>
                  <a:pt x="445470" y="1204992"/>
                  <a:pt x="452764" y="1193297"/>
                  <a:pt x="460269" y="1178287"/>
                </a:cubicBezTo>
                <a:cubicBezTo>
                  <a:pt x="463871" y="1160277"/>
                  <a:pt x="465467" y="1145704"/>
                  <a:pt x="472543" y="1129192"/>
                </a:cubicBezTo>
                <a:cubicBezTo>
                  <a:pt x="495290" y="1076117"/>
                  <a:pt x="476565" y="1129403"/>
                  <a:pt x="490953" y="1086234"/>
                </a:cubicBezTo>
                <a:cubicBezTo>
                  <a:pt x="496833" y="1021552"/>
                  <a:pt x="495565" y="1027098"/>
                  <a:pt x="503227" y="969632"/>
                </a:cubicBezTo>
                <a:cubicBezTo>
                  <a:pt x="509495" y="922621"/>
                  <a:pt x="505140" y="939345"/>
                  <a:pt x="515501" y="908263"/>
                </a:cubicBezTo>
                <a:cubicBezTo>
                  <a:pt x="517547" y="885761"/>
                  <a:pt x="518443" y="863125"/>
                  <a:pt x="521638" y="840757"/>
                </a:cubicBezTo>
                <a:cubicBezTo>
                  <a:pt x="522553" y="834353"/>
                  <a:pt x="525998" y="828566"/>
                  <a:pt x="527775" y="822346"/>
                </a:cubicBezTo>
                <a:cubicBezTo>
                  <a:pt x="530092" y="814236"/>
                  <a:pt x="532258" y="806069"/>
                  <a:pt x="533912" y="797799"/>
                </a:cubicBezTo>
                <a:cubicBezTo>
                  <a:pt x="536352" y="785597"/>
                  <a:pt x="536473" y="772896"/>
                  <a:pt x="540049" y="760977"/>
                </a:cubicBezTo>
                <a:cubicBezTo>
                  <a:pt x="542678" y="752215"/>
                  <a:pt x="548719" y="744839"/>
                  <a:pt x="552323" y="736430"/>
                </a:cubicBezTo>
                <a:cubicBezTo>
                  <a:pt x="554871" y="730484"/>
                  <a:pt x="556682" y="724239"/>
                  <a:pt x="558459" y="718019"/>
                </a:cubicBezTo>
                <a:cubicBezTo>
                  <a:pt x="560776" y="709909"/>
                  <a:pt x="562279" y="701581"/>
                  <a:pt x="564596" y="693471"/>
                </a:cubicBezTo>
                <a:cubicBezTo>
                  <a:pt x="566373" y="687251"/>
                  <a:pt x="569330" y="681375"/>
                  <a:pt x="570733" y="675060"/>
                </a:cubicBezTo>
                <a:cubicBezTo>
                  <a:pt x="573432" y="662913"/>
                  <a:pt x="573294" y="650157"/>
                  <a:pt x="576870" y="638239"/>
                </a:cubicBezTo>
                <a:cubicBezTo>
                  <a:pt x="579499" y="629476"/>
                  <a:pt x="585053" y="621874"/>
                  <a:pt x="589144" y="613691"/>
                </a:cubicBezTo>
                <a:cubicBezTo>
                  <a:pt x="592746" y="595681"/>
                  <a:pt x="594342" y="581108"/>
                  <a:pt x="601418" y="564596"/>
                </a:cubicBezTo>
                <a:cubicBezTo>
                  <a:pt x="605022" y="556187"/>
                  <a:pt x="610294" y="548542"/>
                  <a:pt x="613692" y="540048"/>
                </a:cubicBezTo>
                <a:cubicBezTo>
                  <a:pt x="644031" y="464202"/>
                  <a:pt x="609452" y="536257"/>
                  <a:pt x="638239" y="478679"/>
                </a:cubicBezTo>
                <a:cubicBezTo>
                  <a:pt x="642386" y="453799"/>
                  <a:pt x="643647" y="440196"/>
                  <a:pt x="650513" y="417310"/>
                </a:cubicBezTo>
                <a:cubicBezTo>
                  <a:pt x="654231" y="404918"/>
                  <a:pt x="655611" y="391254"/>
                  <a:pt x="662787" y="380489"/>
                </a:cubicBezTo>
                <a:lnTo>
                  <a:pt x="675061" y="362078"/>
                </a:lnTo>
                <a:cubicBezTo>
                  <a:pt x="687834" y="310986"/>
                  <a:pt x="672281" y="361503"/>
                  <a:pt x="693472" y="319119"/>
                </a:cubicBezTo>
                <a:cubicBezTo>
                  <a:pt x="696365" y="313333"/>
                  <a:pt x="697060" y="306655"/>
                  <a:pt x="699608" y="300709"/>
                </a:cubicBezTo>
                <a:cubicBezTo>
                  <a:pt x="703212" y="292300"/>
                  <a:pt x="708278" y="284570"/>
                  <a:pt x="711882" y="276161"/>
                </a:cubicBezTo>
                <a:cubicBezTo>
                  <a:pt x="714430" y="270215"/>
                  <a:pt x="713978" y="262801"/>
                  <a:pt x="718019" y="257750"/>
                </a:cubicBezTo>
                <a:cubicBezTo>
                  <a:pt x="722627" y="251991"/>
                  <a:pt x="730293" y="249568"/>
                  <a:pt x="736430" y="245477"/>
                </a:cubicBezTo>
                <a:cubicBezTo>
                  <a:pt x="742567" y="247522"/>
                  <a:pt x="750267" y="247039"/>
                  <a:pt x="754841" y="251613"/>
                </a:cubicBezTo>
                <a:cubicBezTo>
                  <a:pt x="765272" y="262044"/>
                  <a:pt x="771798" y="275786"/>
                  <a:pt x="779388" y="288435"/>
                </a:cubicBezTo>
                <a:cubicBezTo>
                  <a:pt x="785525" y="298663"/>
                  <a:pt x="792006" y="308692"/>
                  <a:pt x="797799" y="319119"/>
                </a:cubicBezTo>
                <a:cubicBezTo>
                  <a:pt x="802242" y="327116"/>
                  <a:pt x="805224" y="335909"/>
                  <a:pt x="810073" y="343667"/>
                </a:cubicBezTo>
                <a:cubicBezTo>
                  <a:pt x="823193" y="364660"/>
                  <a:pt x="830159" y="369890"/>
                  <a:pt x="846894" y="386626"/>
                </a:cubicBezTo>
                <a:cubicBezTo>
                  <a:pt x="848860" y="394490"/>
                  <a:pt x="854766" y="420781"/>
                  <a:pt x="859168" y="429584"/>
                </a:cubicBezTo>
                <a:cubicBezTo>
                  <a:pt x="862467" y="436181"/>
                  <a:pt x="867351" y="441858"/>
                  <a:pt x="871442" y="447995"/>
                </a:cubicBezTo>
                <a:cubicBezTo>
                  <a:pt x="875660" y="469085"/>
                  <a:pt x="877938" y="483006"/>
                  <a:pt x="883716" y="503227"/>
                </a:cubicBezTo>
                <a:cubicBezTo>
                  <a:pt x="890288" y="526229"/>
                  <a:pt x="891194" y="519809"/>
                  <a:pt x="895990" y="546185"/>
                </a:cubicBezTo>
                <a:cubicBezTo>
                  <a:pt x="907273" y="608240"/>
                  <a:pt x="895660" y="569745"/>
                  <a:pt x="908264" y="607554"/>
                </a:cubicBezTo>
                <a:cubicBezTo>
                  <a:pt x="910270" y="619595"/>
                  <a:pt x="916858" y="661572"/>
                  <a:pt x="920537" y="675060"/>
                </a:cubicBezTo>
                <a:cubicBezTo>
                  <a:pt x="923941" y="687542"/>
                  <a:pt x="928720" y="699608"/>
                  <a:pt x="932811" y="711882"/>
                </a:cubicBezTo>
                <a:cubicBezTo>
                  <a:pt x="934766" y="725570"/>
                  <a:pt x="940190" y="769210"/>
                  <a:pt x="945085" y="785525"/>
                </a:cubicBezTo>
                <a:cubicBezTo>
                  <a:pt x="948250" y="796076"/>
                  <a:pt x="953268" y="805981"/>
                  <a:pt x="957359" y="816209"/>
                </a:cubicBezTo>
                <a:cubicBezTo>
                  <a:pt x="969200" y="875413"/>
                  <a:pt x="954700" y="823163"/>
                  <a:pt x="975770" y="865305"/>
                </a:cubicBezTo>
                <a:cubicBezTo>
                  <a:pt x="978663" y="871091"/>
                  <a:pt x="979358" y="877769"/>
                  <a:pt x="981906" y="883715"/>
                </a:cubicBezTo>
                <a:cubicBezTo>
                  <a:pt x="985516" y="892138"/>
                  <a:pt x="998750" y="918970"/>
                  <a:pt x="1006454" y="926674"/>
                </a:cubicBezTo>
                <a:cubicBezTo>
                  <a:pt x="1011669" y="931889"/>
                  <a:pt x="1018728" y="934857"/>
                  <a:pt x="1024865" y="938948"/>
                </a:cubicBezTo>
                <a:cubicBezTo>
                  <a:pt x="1033047" y="936902"/>
                  <a:pt x="1042089" y="936996"/>
                  <a:pt x="1049412" y="932811"/>
                </a:cubicBezTo>
                <a:cubicBezTo>
                  <a:pt x="1072872" y="919405"/>
                  <a:pt x="1063150" y="912936"/>
                  <a:pt x="1080097" y="895989"/>
                </a:cubicBezTo>
                <a:cubicBezTo>
                  <a:pt x="1085312" y="890774"/>
                  <a:pt x="1092371" y="887806"/>
                  <a:pt x="1098508" y="883715"/>
                </a:cubicBezTo>
                <a:cubicBezTo>
                  <a:pt x="1110455" y="847874"/>
                  <a:pt x="1095297" y="880790"/>
                  <a:pt x="1123055" y="853031"/>
                </a:cubicBezTo>
                <a:cubicBezTo>
                  <a:pt x="1146235" y="829850"/>
                  <a:pt x="1137535" y="829863"/>
                  <a:pt x="1153740" y="803936"/>
                </a:cubicBezTo>
                <a:cubicBezTo>
                  <a:pt x="1159161" y="795262"/>
                  <a:pt x="1166014" y="787571"/>
                  <a:pt x="1172151" y="779388"/>
                </a:cubicBezTo>
                <a:cubicBezTo>
                  <a:pt x="1183994" y="696486"/>
                  <a:pt x="1171571" y="765152"/>
                  <a:pt x="1184425" y="718019"/>
                </a:cubicBezTo>
                <a:cubicBezTo>
                  <a:pt x="1188863" y="701745"/>
                  <a:pt x="1189154" y="684012"/>
                  <a:pt x="1196698" y="668924"/>
                </a:cubicBezTo>
                <a:cubicBezTo>
                  <a:pt x="1204881" y="652559"/>
                  <a:pt x="1216808" y="637579"/>
                  <a:pt x="1221246" y="619828"/>
                </a:cubicBezTo>
                <a:lnTo>
                  <a:pt x="1233520" y="570733"/>
                </a:lnTo>
                <a:cubicBezTo>
                  <a:pt x="1243765" y="478532"/>
                  <a:pt x="1234775" y="550299"/>
                  <a:pt x="1245794" y="478679"/>
                </a:cubicBezTo>
                <a:cubicBezTo>
                  <a:pt x="1247993" y="464382"/>
                  <a:pt x="1249417" y="449966"/>
                  <a:pt x="1251931" y="435721"/>
                </a:cubicBezTo>
                <a:cubicBezTo>
                  <a:pt x="1255556" y="415177"/>
                  <a:pt x="1257607" y="394143"/>
                  <a:pt x="1264204" y="374352"/>
                </a:cubicBezTo>
                <a:cubicBezTo>
                  <a:pt x="1270341" y="355941"/>
                  <a:pt x="1276908" y="337668"/>
                  <a:pt x="1282615" y="319119"/>
                </a:cubicBezTo>
                <a:cubicBezTo>
                  <a:pt x="1285095" y="311058"/>
                  <a:pt x="1286533" y="302709"/>
                  <a:pt x="1288752" y="294572"/>
                </a:cubicBezTo>
                <a:cubicBezTo>
                  <a:pt x="1292671" y="280204"/>
                  <a:pt x="1297677" y="266124"/>
                  <a:pt x="1301026" y="251613"/>
                </a:cubicBezTo>
                <a:cubicBezTo>
                  <a:pt x="1303824" y="239489"/>
                  <a:pt x="1304464" y="226939"/>
                  <a:pt x="1307163" y="214792"/>
                </a:cubicBezTo>
                <a:cubicBezTo>
                  <a:pt x="1308566" y="208477"/>
                  <a:pt x="1311523" y="202601"/>
                  <a:pt x="1313300" y="196381"/>
                </a:cubicBezTo>
                <a:cubicBezTo>
                  <a:pt x="1315617" y="188271"/>
                  <a:pt x="1316476" y="179731"/>
                  <a:pt x="1319437" y="171834"/>
                </a:cubicBezTo>
                <a:cubicBezTo>
                  <a:pt x="1322649" y="163268"/>
                  <a:pt x="1328584" y="155884"/>
                  <a:pt x="1331710" y="147286"/>
                </a:cubicBezTo>
                <a:cubicBezTo>
                  <a:pt x="1333576" y="142155"/>
                  <a:pt x="1351405" y="74786"/>
                  <a:pt x="1356258" y="67506"/>
                </a:cubicBezTo>
                <a:cubicBezTo>
                  <a:pt x="1360349" y="61369"/>
                  <a:pt x="1365233" y="55692"/>
                  <a:pt x="1368532" y="49095"/>
                </a:cubicBezTo>
                <a:cubicBezTo>
                  <a:pt x="1378515" y="29129"/>
                  <a:pt x="1369355" y="29862"/>
                  <a:pt x="1386943" y="12274"/>
                </a:cubicBezTo>
                <a:cubicBezTo>
                  <a:pt x="1392158" y="7059"/>
                  <a:pt x="1399216" y="4091"/>
                  <a:pt x="1405353" y="0"/>
                </a:cubicBezTo>
                <a:cubicBezTo>
                  <a:pt x="1423764" y="2046"/>
                  <a:pt x="1443487" y="-988"/>
                  <a:pt x="1460586" y="6137"/>
                </a:cubicBezTo>
                <a:cubicBezTo>
                  <a:pt x="1470027" y="10071"/>
                  <a:pt x="1472116" y="23117"/>
                  <a:pt x="1478996" y="30685"/>
                </a:cubicBezTo>
                <a:cubicBezTo>
                  <a:pt x="1533917" y="91099"/>
                  <a:pt x="1510417" y="50567"/>
                  <a:pt x="1534229" y="98191"/>
                </a:cubicBezTo>
                <a:cubicBezTo>
                  <a:pt x="1536275" y="108419"/>
                  <a:pt x="1537836" y="118756"/>
                  <a:pt x="1540366" y="128875"/>
                </a:cubicBezTo>
                <a:cubicBezTo>
                  <a:pt x="1541935" y="135151"/>
                  <a:pt x="1545099" y="140971"/>
                  <a:pt x="1546502" y="147286"/>
                </a:cubicBezTo>
                <a:cubicBezTo>
                  <a:pt x="1549201" y="159433"/>
                  <a:pt x="1549063" y="172189"/>
                  <a:pt x="1552639" y="184107"/>
                </a:cubicBezTo>
                <a:cubicBezTo>
                  <a:pt x="1558495" y="203628"/>
                  <a:pt x="1567672" y="210415"/>
                  <a:pt x="1577187" y="227066"/>
                </a:cubicBezTo>
                <a:cubicBezTo>
                  <a:pt x="1581726" y="235009"/>
                  <a:pt x="1584922" y="243670"/>
                  <a:pt x="1589461" y="251613"/>
                </a:cubicBezTo>
                <a:cubicBezTo>
                  <a:pt x="1602412" y="274276"/>
                  <a:pt x="1603892" y="267594"/>
                  <a:pt x="1614008" y="294572"/>
                </a:cubicBezTo>
                <a:cubicBezTo>
                  <a:pt x="1622097" y="316144"/>
                  <a:pt x="1621621" y="339939"/>
                  <a:pt x="1626282" y="362078"/>
                </a:cubicBezTo>
                <a:cubicBezTo>
                  <a:pt x="1631495" y="386838"/>
                  <a:pt x="1638556" y="411173"/>
                  <a:pt x="1644693" y="435721"/>
                </a:cubicBezTo>
                <a:cubicBezTo>
                  <a:pt x="1646739" y="443903"/>
                  <a:pt x="1649443" y="451949"/>
                  <a:pt x="1650830" y="460268"/>
                </a:cubicBezTo>
                <a:cubicBezTo>
                  <a:pt x="1667716" y="561585"/>
                  <a:pt x="1647997" y="455073"/>
                  <a:pt x="1663104" y="515501"/>
                </a:cubicBezTo>
                <a:cubicBezTo>
                  <a:pt x="1665634" y="525620"/>
                  <a:pt x="1663713" y="537340"/>
                  <a:pt x="1669241" y="546185"/>
                </a:cubicBezTo>
                <a:cubicBezTo>
                  <a:pt x="1674662" y="554858"/>
                  <a:pt x="1686091" y="557861"/>
                  <a:pt x="1693788" y="564596"/>
                </a:cubicBezTo>
                <a:cubicBezTo>
                  <a:pt x="1741757" y="606570"/>
                  <a:pt x="1692965" y="573922"/>
                  <a:pt x="1749021" y="607554"/>
                </a:cubicBezTo>
                <a:cubicBezTo>
                  <a:pt x="1777943" y="650940"/>
                  <a:pt x="1740173" y="598707"/>
                  <a:pt x="1785842" y="644376"/>
                </a:cubicBezTo>
                <a:cubicBezTo>
                  <a:pt x="1820538" y="679072"/>
                  <a:pt x="1770003" y="648731"/>
                  <a:pt x="1822664" y="675060"/>
                </a:cubicBezTo>
                <a:cubicBezTo>
                  <a:pt x="1826755" y="681197"/>
                  <a:pt x="1829271" y="688749"/>
                  <a:pt x="1834937" y="693471"/>
                </a:cubicBezTo>
                <a:cubicBezTo>
                  <a:pt x="1862377" y="716338"/>
                  <a:pt x="1873098" y="702342"/>
                  <a:pt x="1908580" y="693471"/>
                </a:cubicBezTo>
                <a:cubicBezTo>
                  <a:pt x="1933105" y="656684"/>
                  <a:pt x="1905418" y="692522"/>
                  <a:pt x="1951539" y="656650"/>
                </a:cubicBezTo>
                <a:cubicBezTo>
                  <a:pt x="1960673" y="649546"/>
                  <a:pt x="1967904" y="640285"/>
                  <a:pt x="1976086" y="632102"/>
                </a:cubicBezTo>
                <a:cubicBezTo>
                  <a:pt x="1991156" y="571823"/>
                  <a:pt x="1969338" y="645597"/>
                  <a:pt x="2000634" y="583007"/>
                </a:cubicBezTo>
                <a:cubicBezTo>
                  <a:pt x="2004406" y="575463"/>
                  <a:pt x="2003809" y="566356"/>
                  <a:pt x="2006771" y="558459"/>
                </a:cubicBezTo>
                <a:cubicBezTo>
                  <a:pt x="2016889" y="531477"/>
                  <a:pt x="2018367" y="538167"/>
                  <a:pt x="2031319" y="515501"/>
                </a:cubicBezTo>
                <a:cubicBezTo>
                  <a:pt x="2042234" y="496399"/>
                  <a:pt x="2042271" y="488855"/>
                  <a:pt x="2055866" y="472542"/>
                </a:cubicBezTo>
                <a:cubicBezTo>
                  <a:pt x="2061422" y="465875"/>
                  <a:pt x="2068949" y="460983"/>
                  <a:pt x="2074277" y="454132"/>
                </a:cubicBezTo>
                <a:cubicBezTo>
                  <a:pt x="2083334" y="442488"/>
                  <a:pt x="2090642" y="429584"/>
                  <a:pt x="2098825" y="417310"/>
                </a:cubicBezTo>
                <a:cubicBezTo>
                  <a:pt x="2109736" y="400943"/>
                  <a:pt x="2110414" y="394809"/>
                  <a:pt x="2129509" y="386626"/>
                </a:cubicBezTo>
                <a:cubicBezTo>
                  <a:pt x="2137262" y="383304"/>
                  <a:pt x="2145874" y="382535"/>
                  <a:pt x="2154057" y="380489"/>
                </a:cubicBezTo>
                <a:cubicBezTo>
                  <a:pt x="2188833" y="384580"/>
                  <a:pt x="2223933" y="386498"/>
                  <a:pt x="2258384" y="392762"/>
                </a:cubicBezTo>
                <a:cubicBezTo>
                  <a:pt x="2269223" y="394733"/>
                  <a:pt x="2279086" y="400377"/>
                  <a:pt x="2289069" y="405036"/>
                </a:cubicBezTo>
                <a:cubicBezTo>
                  <a:pt x="2345706" y="431467"/>
                  <a:pt x="2335062" y="425470"/>
                  <a:pt x="2368849" y="447995"/>
                </a:cubicBezTo>
                <a:cubicBezTo>
                  <a:pt x="2372940" y="454132"/>
                  <a:pt x="2377464" y="460001"/>
                  <a:pt x="2381123" y="466405"/>
                </a:cubicBezTo>
                <a:cubicBezTo>
                  <a:pt x="2401672" y="502366"/>
                  <a:pt x="2384308" y="479459"/>
                  <a:pt x="2405670" y="509364"/>
                </a:cubicBezTo>
                <a:cubicBezTo>
                  <a:pt x="2411615" y="517687"/>
                  <a:pt x="2418136" y="525588"/>
                  <a:pt x="2424081" y="533911"/>
                </a:cubicBezTo>
                <a:cubicBezTo>
                  <a:pt x="2428368" y="539913"/>
                  <a:pt x="2432068" y="546320"/>
                  <a:pt x="2436355" y="552322"/>
                </a:cubicBezTo>
                <a:cubicBezTo>
                  <a:pt x="2442300" y="560645"/>
                  <a:pt x="2449345" y="568196"/>
                  <a:pt x="2454766" y="576870"/>
                </a:cubicBezTo>
                <a:cubicBezTo>
                  <a:pt x="2481691" y="619951"/>
                  <a:pt x="2450352" y="584730"/>
                  <a:pt x="2485450" y="619828"/>
                </a:cubicBezTo>
                <a:cubicBezTo>
                  <a:pt x="2491594" y="638260"/>
                  <a:pt x="2508789" y="695633"/>
                  <a:pt x="2522272" y="705745"/>
                </a:cubicBezTo>
                <a:lnTo>
                  <a:pt x="2546819" y="724156"/>
                </a:lnTo>
                <a:cubicBezTo>
                  <a:pt x="2562199" y="754914"/>
                  <a:pt x="2559991" y="747606"/>
                  <a:pt x="2571367" y="785525"/>
                </a:cubicBezTo>
                <a:cubicBezTo>
                  <a:pt x="2573791" y="793603"/>
                  <a:pt x="2575674" y="801839"/>
                  <a:pt x="2577504" y="810072"/>
                </a:cubicBezTo>
                <a:cubicBezTo>
                  <a:pt x="2579767" y="820254"/>
                  <a:pt x="2579978" y="830990"/>
                  <a:pt x="2583641" y="840757"/>
                </a:cubicBezTo>
                <a:cubicBezTo>
                  <a:pt x="2586231" y="847663"/>
                  <a:pt x="2591824" y="853031"/>
                  <a:pt x="2595915" y="859168"/>
                </a:cubicBezTo>
                <a:cubicBezTo>
                  <a:pt x="2618286" y="926293"/>
                  <a:pt x="2582611" y="824633"/>
                  <a:pt x="2614325" y="895989"/>
                </a:cubicBezTo>
                <a:cubicBezTo>
                  <a:pt x="2630311" y="931956"/>
                  <a:pt x="2618459" y="930807"/>
                  <a:pt x="2645010" y="957358"/>
                </a:cubicBezTo>
                <a:cubicBezTo>
                  <a:pt x="2650226" y="962573"/>
                  <a:pt x="2657419" y="965345"/>
                  <a:pt x="2663421" y="969632"/>
                </a:cubicBezTo>
                <a:cubicBezTo>
                  <a:pt x="2671744" y="975577"/>
                  <a:pt x="2680736" y="980811"/>
                  <a:pt x="2687968" y="988043"/>
                </a:cubicBezTo>
                <a:cubicBezTo>
                  <a:pt x="2693183" y="993259"/>
                  <a:pt x="2695027" y="1001239"/>
                  <a:pt x="2700242" y="1006454"/>
                </a:cubicBezTo>
                <a:cubicBezTo>
                  <a:pt x="2711191" y="1017403"/>
                  <a:pt x="2736639" y="1027094"/>
                  <a:pt x="2749337" y="1031001"/>
                </a:cubicBezTo>
                <a:cubicBezTo>
                  <a:pt x="2765460" y="1035962"/>
                  <a:pt x="2798433" y="1043275"/>
                  <a:pt x="2798433" y="1043275"/>
                </a:cubicBezTo>
                <a:cubicBezTo>
                  <a:pt x="2808661" y="1039184"/>
                  <a:pt x="2821328" y="1038790"/>
                  <a:pt x="2829117" y="1031001"/>
                </a:cubicBezTo>
                <a:cubicBezTo>
                  <a:pt x="2838820" y="1021298"/>
                  <a:pt x="2839103" y="1005012"/>
                  <a:pt x="2847528" y="994180"/>
                </a:cubicBezTo>
                <a:cubicBezTo>
                  <a:pt x="2853808" y="986106"/>
                  <a:pt x="2863893" y="981906"/>
                  <a:pt x="2872076" y="975769"/>
                </a:cubicBezTo>
                <a:cubicBezTo>
                  <a:pt x="2883326" y="942014"/>
                  <a:pt x="2871452" y="972257"/>
                  <a:pt x="2890486" y="938948"/>
                </a:cubicBezTo>
                <a:cubicBezTo>
                  <a:pt x="2895025" y="931005"/>
                  <a:pt x="2896903" y="921428"/>
                  <a:pt x="2902760" y="914400"/>
                </a:cubicBezTo>
                <a:cubicBezTo>
                  <a:pt x="2907482" y="908734"/>
                  <a:pt x="2915034" y="906217"/>
                  <a:pt x="2921171" y="902126"/>
                </a:cubicBezTo>
                <a:cubicBezTo>
                  <a:pt x="2933119" y="866282"/>
                  <a:pt x="2917959" y="899202"/>
                  <a:pt x="2945719" y="871442"/>
                </a:cubicBezTo>
                <a:cubicBezTo>
                  <a:pt x="2952951" y="864210"/>
                  <a:pt x="2958264" y="855273"/>
                  <a:pt x="2964129" y="846894"/>
                </a:cubicBezTo>
                <a:cubicBezTo>
                  <a:pt x="2972588" y="834809"/>
                  <a:pt x="2974682" y="814736"/>
                  <a:pt x="2988677" y="810072"/>
                </a:cubicBezTo>
                <a:lnTo>
                  <a:pt x="3007088" y="803936"/>
                </a:lnTo>
                <a:cubicBezTo>
                  <a:pt x="3017316" y="805981"/>
                  <a:pt x="3028276" y="805756"/>
                  <a:pt x="3037772" y="810072"/>
                </a:cubicBezTo>
                <a:cubicBezTo>
                  <a:pt x="3051201" y="816176"/>
                  <a:pt x="3060600" y="829955"/>
                  <a:pt x="3074594" y="834620"/>
                </a:cubicBezTo>
                <a:lnTo>
                  <a:pt x="3093004" y="840757"/>
                </a:lnTo>
                <a:cubicBezTo>
                  <a:pt x="3101187" y="848940"/>
                  <a:pt x="3111133" y="855677"/>
                  <a:pt x="3117552" y="865305"/>
                </a:cubicBezTo>
                <a:cubicBezTo>
                  <a:pt x="3150581" y="914848"/>
                  <a:pt x="3108598" y="881837"/>
                  <a:pt x="3148237" y="908263"/>
                </a:cubicBezTo>
                <a:cubicBezTo>
                  <a:pt x="3150283" y="914400"/>
                  <a:pt x="3151232" y="921019"/>
                  <a:pt x="3154374" y="926674"/>
                </a:cubicBezTo>
                <a:cubicBezTo>
                  <a:pt x="3161538" y="939569"/>
                  <a:pt x="3178921" y="963495"/>
                  <a:pt x="3178921" y="963495"/>
                </a:cubicBezTo>
                <a:cubicBezTo>
                  <a:pt x="3180967" y="971678"/>
                  <a:pt x="3183228" y="979809"/>
                  <a:pt x="3185058" y="988043"/>
                </a:cubicBezTo>
                <a:cubicBezTo>
                  <a:pt x="3187321" y="998226"/>
                  <a:pt x="3188849" y="1008564"/>
                  <a:pt x="3191195" y="1018728"/>
                </a:cubicBezTo>
                <a:cubicBezTo>
                  <a:pt x="3197544" y="1046239"/>
                  <a:pt x="3205086" y="1078000"/>
                  <a:pt x="3215743" y="1104644"/>
                </a:cubicBezTo>
                <a:cubicBezTo>
                  <a:pt x="3219834" y="1114872"/>
                  <a:pt x="3222349" y="1125883"/>
                  <a:pt x="3228017" y="1135329"/>
                </a:cubicBezTo>
                <a:cubicBezTo>
                  <a:pt x="3234756" y="1146561"/>
                  <a:pt x="3244382" y="1155785"/>
                  <a:pt x="3252564" y="1166013"/>
                </a:cubicBezTo>
                <a:cubicBezTo>
                  <a:pt x="3256655" y="1178287"/>
                  <a:pt x="3257661" y="1192070"/>
                  <a:pt x="3264838" y="1202835"/>
                </a:cubicBezTo>
                <a:cubicBezTo>
                  <a:pt x="3268929" y="1208972"/>
                  <a:pt x="3275665" y="1214013"/>
                  <a:pt x="3277112" y="1221246"/>
                </a:cubicBezTo>
                <a:cubicBezTo>
                  <a:pt x="3278009" y="1225731"/>
                  <a:pt x="3273021" y="1229428"/>
                  <a:pt x="3270975" y="1233519"/>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箭头连接符 7"/>
          <p:cNvCxnSpPr/>
          <p:nvPr/>
        </p:nvCxnSpPr>
        <p:spPr>
          <a:xfrm flipV="1">
            <a:off x="2699792" y="2204864"/>
            <a:ext cx="0" cy="201622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1" name="直接箭头连接符 10"/>
          <p:cNvCxnSpPr/>
          <p:nvPr/>
        </p:nvCxnSpPr>
        <p:spPr>
          <a:xfrm>
            <a:off x="2411760" y="3933056"/>
            <a:ext cx="3672408"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5" name="直接连接符 14"/>
          <p:cNvCxnSpPr/>
          <p:nvPr/>
        </p:nvCxnSpPr>
        <p:spPr>
          <a:xfrm>
            <a:off x="5849983" y="2492896"/>
            <a:ext cx="3600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49983" y="2760879"/>
            <a:ext cx="360040" cy="0"/>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graphicFrame>
        <p:nvGraphicFramePr>
          <p:cNvPr id="17" name="对象 16"/>
          <p:cNvGraphicFramePr>
            <a:graphicFrameLocks noChangeAspect="1"/>
          </p:cNvGraphicFramePr>
          <p:nvPr>
            <p:extLst>
              <p:ext uri="{D42A27DB-BD31-4B8C-83A1-F6EECF244321}">
                <p14:modId xmlns:p14="http://schemas.microsoft.com/office/powerpoint/2010/main" val="31205543"/>
              </p:ext>
            </p:extLst>
          </p:nvPr>
        </p:nvGraphicFramePr>
        <p:xfrm>
          <a:off x="6300192" y="2596814"/>
          <a:ext cx="474687" cy="328130"/>
        </p:xfrm>
        <a:graphic>
          <a:graphicData uri="http://schemas.openxmlformats.org/presentationml/2006/ole">
            <mc:AlternateContent xmlns:mc="http://schemas.openxmlformats.org/markup-compatibility/2006">
              <mc:Choice xmlns:v="urn:schemas-microsoft-com:vml" Requires="v">
                <p:oleObj spid="_x0000_s5051" name="Equation" r:id="rId3" imgW="241200" imgH="164880" progId="Equation.DSMT4">
                  <p:embed/>
                </p:oleObj>
              </mc:Choice>
              <mc:Fallback>
                <p:oleObj name="Equation" r:id="rId3" imgW="241200" imgH="164880" progId="Equation.DSMT4">
                  <p:embed/>
                  <p:pic>
                    <p:nvPicPr>
                      <p:cNvPr id="0" name=""/>
                      <p:cNvPicPr>
                        <a:picLocks noChangeAspect="1" noChangeArrowheads="1"/>
                      </p:cNvPicPr>
                      <p:nvPr/>
                    </p:nvPicPr>
                    <p:blipFill>
                      <a:blip r:embed="rId4"/>
                      <a:srcRect/>
                      <a:stretch>
                        <a:fillRect/>
                      </a:stretch>
                    </p:blipFill>
                    <p:spPr bwMode="auto">
                      <a:xfrm>
                        <a:off x="6300192" y="2596814"/>
                        <a:ext cx="474687" cy="328130"/>
                      </a:xfrm>
                      <a:prstGeom prst="rect">
                        <a:avLst/>
                      </a:prstGeom>
                      <a:noFill/>
                      <a:ln>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274229997"/>
              </p:ext>
            </p:extLst>
          </p:nvPr>
        </p:nvGraphicFramePr>
        <p:xfrm>
          <a:off x="6300192" y="2308299"/>
          <a:ext cx="449263" cy="328613"/>
        </p:xfrm>
        <a:graphic>
          <a:graphicData uri="http://schemas.openxmlformats.org/presentationml/2006/ole">
            <mc:AlternateContent xmlns:mc="http://schemas.openxmlformats.org/markup-compatibility/2006">
              <mc:Choice xmlns:v="urn:schemas-microsoft-com:vml" Requires="v">
                <p:oleObj spid="_x0000_s5052" name="Equation" r:id="rId5" imgW="228600" imgH="164880" progId="Equation.DSMT4">
                  <p:embed/>
                </p:oleObj>
              </mc:Choice>
              <mc:Fallback>
                <p:oleObj name="Equation" r:id="rId5" imgW="228600" imgH="164880" progId="Equation.DSMT4">
                  <p:embed/>
                  <p:pic>
                    <p:nvPicPr>
                      <p:cNvPr id="0" name=""/>
                      <p:cNvPicPr>
                        <a:picLocks noChangeAspect="1" noChangeArrowheads="1"/>
                      </p:cNvPicPr>
                      <p:nvPr/>
                    </p:nvPicPr>
                    <p:blipFill>
                      <a:blip r:embed="rId6"/>
                      <a:srcRect/>
                      <a:stretch>
                        <a:fillRect/>
                      </a:stretch>
                    </p:blipFill>
                    <p:spPr bwMode="auto">
                      <a:xfrm>
                        <a:off x="6300192" y="2308299"/>
                        <a:ext cx="4492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871198927"/>
              </p:ext>
            </p:extLst>
          </p:nvPr>
        </p:nvGraphicFramePr>
        <p:xfrm>
          <a:off x="6210300" y="3760788"/>
          <a:ext cx="198438" cy="227012"/>
        </p:xfrm>
        <a:graphic>
          <a:graphicData uri="http://schemas.openxmlformats.org/presentationml/2006/ole">
            <mc:AlternateContent xmlns:mc="http://schemas.openxmlformats.org/markup-compatibility/2006">
              <mc:Choice xmlns:v="urn:schemas-microsoft-com:vml" Requires="v">
                <p:oleObj spid="_x0000_s5053" name="Equation" r:id="rId7" imgW="101520" imgH="114120" progId="Equation.DSMT4">
                  <p:embed/>
                </p:oleObj>
              </mc:Choice>
              <mc:Fallback>
                <p:oleObj name="Equation" r:id="rId7" imgW="101520" imgH="114120" progId="Equation.DSMT4">
                  <p:embed/>
                  <p:pic>
                    <p:nvPicPr>
                      <p:cNvPr id="0" name=""/>
                      <p:cNvPicPr>
                        <a:picLocks noChangeAspect="1" noChangeArrowheads="1"/>
                      </p:cNvPicPr>
                      <p:nvPr/>
                    </p:nvPicPr>
                    <p:blipFill>
                      <a:blip r:embed="rId8"/>
                      <a:srcRect/>
                      <a:stretch>
                        <a:fillRect/>
                      </a:stretch>
                    </p:blipFill>
                    <p:spPr bwMode="auto">
                      <a:xfrm>
                        <a:off x="6210300" y="3760788"/>
                        <a:ext cx="198438"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62850161"/>
              </p:ext>
            </p:extLst>
          </p:nvPr>
        </p:nvGraphicFramePr>
        <p:xfrm>
          <a:off x="3316213" y="4665191"/>
          <a:ext cx="2047875" cy="708025"/>
        </p:xfrm>
        <a:graphic>
          <a:graphicData uri="http://schemas.openxmlformats.org/presentationml/2006/ole">
            <mc:AlternateContent xmlns:mc="http://schemas.openxmlformats.org/markup-compatibility/2006">
              <mc:Choice xmlns:v="urn:schemas-microsoft-com:vml" Requires="v">
                <p:oleObj spid="_x0000_s5054" name="Equation" r:id="rId9" imgW="850680" imgH="291960" progId="Equation.DSMT4">
                  <p:embed/>
                </p:oleObj>
              </mc:Choice>
              <mc:Fallback>
                <p:oleObj name="Equation" r:id="rId9" imgW="850680" imgH="291960" progId="Equation.DSMT4">
                  <p:embed/>
                  <p:pic>
                    <p:nvPicPr>
                      <p:cNvPr id="0" name=""/>
                      <p:cNvPicPr>
                        <a:picLocks noChangeAspect="1" noChangeArrowheads="1"/>
                      </p:cNvPicPr>
                      <p:nvPr/>
                    </p:nvPicPr>
                    <p:blipFill>
                      <a:blip r:embed="rId10"/>
                      <a:srcRect/>
                      <a:stretch>
                        <a:fillRect/>
                      </a:stretch>
                    </p:blipFill>
                    <p:spPr bwMode="auto">
                      <a:xfrm>
                        <a:off x="3316213" y="4665191"/>
                        <a:ext cx="2047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Box 21"/>
          <p:cNvSpPr txBox="1"/>
          <p:nvPr/>
        </p:nvSpPr>
        <p:spPr>
          <a:xfrm>
            <a:off x="611560" y="4369004"/>
            <a:ext cx="8496944" cy="369332"/>
          </a:xfrm>
          <a:prstGeom prst="rect">
            <a:avLst/>
          </a:prstGeom>
          <a:noFill/>
        </p:spPr>
        <p:txBody>
          <a:bodyPr wrap="square" rtlCol="0">
            <a:spAutoFit/>
          </a:bodyPr>
          <a:lstStyle/>
          <a:p>
            <a:r>
              <a:rPr lang="en-US" altLang="zh-CN" dirty="0"/>
              <a:t>We don’t know f(x), so we have to guess a </a:t>
            </a:r>
            <a:r>
              <a:rPr lang="en-US" altLang="zh-CN" dirty="0">
                <a:solidFill>
                  <a:srgbClr val="C00000"/>
                </a:solidFill>
              </a:rPr>
              <a:t>kernel</a:t>
            </a:r>
            <a:r>
              <a:rPr lang="en-US" altLang="zh-CN" dirty="0"/>
              <a:t> form controlled by parameters:</a:t>
            </a:r>
          </a:p>
        </p:txBody>
      </p:sp>
      <p:sp>
        <p:nvSpPr>
          <p:cNvPr id="23" name="TextBox 22"/>
          <p:cNvSpPr txBox="1"/>
          <p:nvPr/>
        </p:nvSpPr>
        <p:spPr>
          <a:xfrm>
            <a:off x="611560" y="5219908"/>
            <a:ext cx="8064896" cy="369332"/>
          </a:xfrm>
          <a:prstGeom prst="rect">
            <a:avLst/>
          </a:prstGeom>
          <a:noFill/>
        </p:spPr>
        <p:txBody>
          <a:bodyPr wrap="square" rtlCol="0">
            <a:spAutoFit/>
          </a:bodyPr>
          <a:lstStyle/>
          <a:p>
            <a:r>
              <a:rPr lang="en-US" altLang="zh-CN" dirty="0"/>
              <a:t>An example of kernel function: Gaussian Kernel.</a:t>
            </a:r>
          </a:p>
        </p:txBody>
      </p:sp>
      <p:graphicFrame>
        <p:nvGraphicFramePr>
          <p:cNvPr id="24" name="对象 23"/>
          <p:cNvGraphicFramePr>
            <a:graphicFrameLocks noChangeAspect="1"/>
          </p:cNvGraphicFramePr>
          <p:nvPr>
            <p:extLst>
              <p:ext uri="{D42A27DB-BD31-4B8C-83A1-F6EECF244321}">
                <p14:modId xmlns:p14="http://schemas.microsoft.com/office/powerpoint/2010/main" val="217472435"/>
              </p:ext>
            </p:extLst>
          </p:nvPr>
        </p:nvGraphicFramePr>
        <p:xfrm>
          <a:off x="2699792" y="5733256"/>
          <a:ext cx="2781300" cy="831850"/>
        </p:xfrm>
        <a:graphic>
          <a:graphicData uri="http://schemas.openxmlformats.org/presentationml/2006/ole">
            <mc:AlternateContent xmlns:mc="http://schemas.openxmlformats.org/markup-compatibility/2006">
              <mc:Choice xmlns:v="urn:schemas-microsoft-com:vml" Requires="v">
                <p:oleObj spid="_x0000_s5055" name="Equation" r:id="rId11" imgW="1155600" imgH="342720" progId="Equation.DSMT4">
                  <p:embed/>
                </p:oleObj>
              </mc:Choice>
              <mc:Fallback>
                <p:oleObj name="Equation" r:id="rId11" imgW="1155600" imgH="342720" progId="Equation.DSMT4">
                  <p:embed/>
                  <p:pic>
                    <p:nvPicPr>
                      <p:cNvPr id="0" name=""/>
                      <p:cNvPicPr>
                        <a:picLocks noChangeAspect="1" noChangeArrowheads="1"/>
                      </p:cNvPicPr>
                      <p:nvPr/>
                    </p:nvPicPr>
                    <p:blipFill>
                      <a:blip r:embed="rId12"/>
                      <a:srcRect/>
                      <a:stretch>
                        <a:fillRect/>
                      </a:stretch>
                    </p:blipFill>
                    <p:spPr bwMode="auto">
                      <a:xfrm>
                        <a:off x="2699792" y="5733256"/>
                        <a:ext cx="2781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Box 26"/>
          <p:cNvSpPr txBox="1"/>
          <p:nvPr/>
        </p:nvSpPr>
        <p:spPr>
          <a:xfrm>
            <a:off x="5604590" y="5949280"/>
            <a:ext cx="2855842" cy="369332"/>
          </a:xfrm>
          <a:prstGeom prst="rect">
            <a:avLst/>
          </a:prstGeom>
          <a:noFill/>
        </p:spPr>
        <p:txBody>
          <a:bodyPr wrap="square" rtlCol="0">
            <a:spAutoFit/>
          </a:bodyPr>
          <a:lstStyle/>
          <a:p>
            <a:r>
              <a:rPr lang="en-US" altLang="zh-CN" dirty="0">
                <a:solidFill>
                  <a:srgbClr val="C00000"/>
                </a:solidFill>
              </a:rPr>
              <a:t>What does K(·) represent?</a:t>
            </a:r>
          </a:p>
        </p:txBody>
      </p:sp>
      <p:sp>
        <p:nvSpPr>
          <p:cNvPr id="7" name="任意多边形 6"/>
          <p:cNvSpPr/>
          <p:nvPr/>
        </p:nvSpPr>
        <p:spPr>
          <a:xfrm>
            <a:off x="3113100" y="2924944"/>
            <a:ext cx="504056" cy="903561"/>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ysDash"/>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28" name="任意多边形 27"/>
          <p:cNvSpPr/>
          <p:nvPr/>
        </p:nvSpPr>
        <p:spPr>
          <a:xfrm>
            <a:off x="3563888" y="2492896"/>
            <a:ext cx="801954" cy="1368152"/>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ysDash"/>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29" name="任意多边形 28"/>
          <p:cNvSpPr/>
          <p:nvPr/>
        </p:nvSpPr>
        <p:spPr>
          <a:xfrm>
            <a:off x="4355976" y="2957487"/>
            <a:ext cx="606149" cy="903561"/>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ysDash"/>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30" name="任意多边形 29"/>
          <p:cNvSpPr/>
          <p:nvPr/>
        </p:nvSpPr>
        <p:spPr>
          <a:xfrm>
            <a:off x="5150841" y="3256867"/>
            <a:ext cx="453749" cy="604181"/>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ysDash"/>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25" name="TextBox 24"/>
          <p:cNvSpPr txBox="1"/>
          <p:nvPr/>
        </p:nvSpPr>
        <p:spPr>
          <a:xfrm>
            <a:off x="5724128" y="6335558"/>
            <a:ext cx="2855842" cy="369332"/>
          </a:xfrm>
          <a:prstGeom prst="rect">
            <a:avLst/>
          </a:prstGeom>
          <a:noFill/>
        </p:spPr>
        <p:txBody>
          <a:bodyPr wrap="square" rtlCol="0">
            <a:spAutoFit/>
          </a:bodyPr>
          <a:lstStyle/>
          <a:p>
            <a:r>
              <a:rPr lang="en-US" altLang="zh-CN" dirty="0">
                <a:solidFill>
                  <a:srgbClr val="C00000"/>
                </a:solidFill>
              </a:rPr>
              <a:t>Distance and similarity.</a:t>
            </a:r>
          </a:p>
        </p:txBody>
      </p:sp>
    </p:spTree>
    <p:extLst>
      <p:ext uri="{BB962C8B-B14F-4D97-AF65-F5344CB8AC3E}">
        <p14:creationId xmlns:p14="http://schemas.microsoft.com/office/powerpoint/2010/main" val="68857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229600" cy="990600"/>
          </a:xfrm>
        </p:spPr>
        <p:txBody>
          <a:bodyPr/>
          <a:lstStyle/>
          <a:p>
            <a:r>
              <a:rPr lang="en-US" altLang="zh-CN" dirty="0"/>
              <a:t>Machine Learning </a:t>
            </a:r>
            <a:r>
              <a:rPr lang="zh-CN" altLang="en-US" dirty="0"/>
              <a:t>机器学习</a:t>
            </a:r>
          </a:p>
        </p:txBody>
      </p:sp>
      <p:sp>
        <p:nvSpPr>
          <p:cNvPr id="3" name="内容占位符 2"/>
          <p:cNvSpPr>
            <a:spLocks noGrp="1"/>
          </p:cNvSpPr>
          <p:nvPr>
            <p:ph idx="1"/>
          </p:nvPr>
        </p:nvSpPr>
        <p:spPr>
          <a:xfrm>
            <a:off x="467544" y="1340768"/>
            <a:ext cx="8496944" cy="5400600"/>
          </a:xfrm>
        </p:spPr>
        <p:txBody>
          <a:bodyPr>
            <a:normAutofit/>
          </a:bodyPr>
          <a:lstStyle/>
          <a:p>
            <a:r>
              <a:rPr lang="en-US" altLang="zh-CN" dirty="0"/>
              <a:t>What is machine learning?  (p. 2)</a:t>
            </a:r>
          </a:p>
          <a:p>
            <a:pPr marL="0" indent="0">
              <a:buNone/>
            </a:pPr>
            <a:r>
              <a:rPr lang="en-US" altLang="zh-CN" dirty="0"/>
              <a:t>      </a:t>
            </a:r>
          </a:p>
          <a:p>
            <a:pPr marL="0" indent="0">
              <a:buNone/>
            </a:pPr>
            <a:r>
              <a:rPr lang="en-US" altLang="zh-CN" dirty="0"/>
              <a:t>       </a:t>
            </a:r>
            <a:r>
              <a:rPr lang="zh-CN" altLang="en-US" dirty="0"/>
              <a:t>机器学习，就是让计算机具有像人一样的学习能力的技术，是从堆积如山的数据（也称大数据</a:t>
            </a:r>
            <a:r>
              <a:rPr lang="en-US" altLang="zh-CN" dirty="0"/>
              <a:t>big data</a:t>
            </a:r>
            <a:r>
              <a:rPr lang="zh-CN" altLang="en-US" dirty="0"/>
              <a:t>）中寻找出有用知识的数据挖掘技术。</a:t>
            </a:r>
            <a:endParaRPr lang="en-US" altLang="zh-CN" dirty="0"/>
          </a:p>
          <a:p>
            <a:pPr marL="0" indent="0">
              <a:buNone/>
            </a:pPr>
            <a:r>
              <a:rPr lang="en-US" altLang="zh-CN" dirty="0"/>
              <a:t>    </a:t>
            </a:r>
          </a:p>
          <a:p>
            <a:r>
              <a:rPr lang="en-US" altLang="zh-CN" dirty="0"/>
              <a:t>How many kinds of machine learning methods are there?</a:t>
            </a:r>
          </a:p>
          <a:p>
            <a:endParaRPr lang="en-US" altLang="zh-CN" dirty="0"/>
          </a:p>
          <a:p>
            <a:pPr marL="0" indent="0">
              <a:buNone/>
            </a:pPr>
            <a:r>
              <a:rPr lang="en-US" altLang="zh-CN" dirty="0"/>
              <a:t>     </a:t>
            </a:r>
            <a:r>
              <a:rPr lang="zh-CN" altLang="en-US" dirty="0"/>
              <a:t>根据所处理的数据种类的不同，可以分为有监督学习</a:t>
            </a:r>
            <a:r>
              <a:rPr lang="en-US" altLang="zh-CN" dirty="0"/>
              <a:t>(Supervised Learning)</a:t>
            </a:r>
            <a:r>
              <a:rPr lang="zh-CN" altLang="en-US" dirty="0"/>
              <a:t>、无监督学习</a:t>
            </a:r>
            <a:r>
              <a:rPr lang="en-US" altLang="zh-CN" dirty="0"/>
              <a:t>(Unsupervised Learning)</a:t>
            </a:r>
            <a:r>
              <a:rPr lang="zh-CN" altLang="en-US" dirty="0"/>
              <a:t>和强化学习</a:t>
            </a:r>
            <a:r>
              <a:rPr lang="en-US" altLang="zh-CN" dirty="0"/>
              <a:t>(Reinforced Learning)</a:t>
            </a:r>
            <a:r>
              <a:rPr lang="zh-CN" altLang="en-US" dirty="0"/>
              <a:t>几种。我们这门课主要探讨前两种典型的学习方法。</a:t>
            </a:r>
            <a:r>
              <a:rPr lang="en-US" altLang="zh-CN" dirty="0"/>
              <a:t>(p. 2)</a:t>
            </a:r>
          </a:p>
        </p:txBody>
      </p:sp>
    </p:spTree>
    <p:extLst>
      <p:ext uri="{BB962C8B-B14F-4D97-AF65-F5344CB8AC3E}">
        <p14:creationId xmlns:p14="http://schemas.microsoft.com/office/powerpoint/2010/main" val="721424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Hierarchy Learning Models </a:t>
            </a:r>
            <a:r>
              <a:rPr lang="zh-CN" altLang="en-US" dirty="0"/>
              <a:t>层级模型</a:t>
            </a:r>
          </a:p>
        </p:txBody>
      </p:sp>
      <p:sp>
        <p:nvSpPr>
          <p:cNvPr id="3" name="内容占位符 2"/>
          <p:cNvSpPr>
            <a:spLocks noGrp="1"/>
          </p:cNvSpPr>
          <p:nvPr>
            <p:ph idx="1"/>
          </p:nvPr>
        </p:nvSpPr>
        <p:spPr>
          <a:xfrm>
            <a:off x="457200" y="1600200"/>
            <a:ext cx="8229600" cy="5257800"/>
          </a:xfrm>
        </p:spPr>
        <p:txBody>
          <a:bodyPr/>
          <a:lstStyle/>
          <a:p>
            <a:r>
              <a:rPr lang="en-US" altLang="zh-CN" dirty="0">
                <a:solidFill>
                  <a:srgbClr val="0070C0"/>
                </a:solidFill>
              </a:rPr>
              <a:t>Aim</a:t>
            </a:r>
            <a:r>
              <a:rPr lang="en-US" altLang="zh-CN" dirty="0"/>
              <a:t>: to approach any non-linear mapping f(x). (p. 17)</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346072374"/>
              </p:ext>
            </p:extLst>
          </p:nvPr>
        </p:nvGraphicFramePr>
        <p:xfrm>
          <a:off x="6795167" y="3402366"/>
          <a:ext cx="474687" cy="328130"/>
        </p:xfrm>
        <a:graphic>
          <a:graphicData uri="http://schemas.openxmlformats.org/presentationml/2006/ole">
            <mc:AlternateContent xmlns:mc="http://schemas.openxmlformats.org/markup-compatibility/2006">
              <mc:Choice xmlns:v="urn:schemas-microsoft-com:vml" Requires="v">
                <p:oleObj spid="_x0000_s11013" name="Equation" r:id="rId3" imgW="241200" imgH="164880" progId="Equation.DSMT4">
                  <p:embed/>
                </p:oleObj>
              </mc:Choice>
              <mc:Fallback>
                <p:oleObj name="Equation" r:id="rId3" imgW="241200" imgH="164880" progId="Equation.DSMT4">
                  <p:embed/>
                  <p:pic>
                    <p:nvPicPr>
                      <p:cNvPr id="0" name=""/>
                      <p:cNvPicPr>
                        <a:picLocks noChangeAspect="1" noChangeArrowheads="1"/>
                      </p:cNvPicPr>
                      <p:nvPr/>
                    </p:nvPicPr>
                    <p:blipFill>
                      <a:blip r:embed="rId4"/>
                      <a:srcRect/>
                      <a:stretch>
                        <a:fillRect/>
                      </a:stretch>
                    </p:blipFill>
                    <p:spPr bwMode="auto">
                      <a:xfrm>
                        <a:off x="6795167" y="3402366"/>
                        <a:ext cx="474687" cy="328130"/>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742928966"/>
              </p:ext>
            </p:extLst>
          </p:nvPr>
        </p:nvGraphicFramePr>
        <p:xfrm>
          <a:off x="1187624" y="2838747"/>
          <a:ext cx="298450" cy="301625"/>
        </p:xfrm>
        <a:graphic>
          <a:graphicData uri="http://schemas.openxmlformats.org/presentationml/2006/ole">
            <mc:AlternateContent xmlns:mc="http://schemas.openxmlformats.org/markup-compatibility/2006">
              <mc:Choice xmlns:v="urn:schemas-microsoft-com:vml" Requires="v">
                <p:oleObj spid="_x0000_s11014" name="Equation" r:id="rId5" imgW="152280" imgH="152280" progId="Equation.DSMT4">
                  <p:embed/>
                </p:oleObj>
              </mc:Choice>
              <mc:Fallback>
                <p:oleObj name="Equation" r:id="rId5" imgW="152280" imgH="152280" progId="Equation.DSMT4">
                  <p:embed/>
                  <p:pic>
                    <p:nvPicPr>
                      <p:cNvPr id="0" name=""/>
                      <p:cNvPicPr>
                        <a:picLocks noChangeAspect="1" noChangeArrowheads="1"/>
                      </p:cNvPicPr>
                      <p:nvPr/>
                    </p:nvPicPr>
                    <p:blipFill>
                      <a:blip r:embed="rId6"/>
                      <a:srcRect/>
                      <a:stretch>
                        <a:fillRect/>
                      </a:stretch>
                    </p:blipFill>
                    <p:spPr bwMode="auto">
                      <a:xfrm>
                        <a:off x="1187624" y="2838747"/>
                        <a:ext cx="298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Box 22"/>
          <p:cNvSpPr txBox="1"/>
          <p:nvPr/>
        </p:nvSpPr>
        <p:spPr>
          <a:xfrm>
            <a:off x="683568" y="4850576"/>
            <a:ext cx="8064896" cy="369332"/>
          </a:xfrm>
          <a:prstGeom prst="rect">
            <a:avLst/>
          </a:prstGeom>
          <a:noFill/>
        </p:spPr>
        <p:txBody>
          <a:bodyPr wrap="square" rtlCol="0">
            <a:spAutoFit/>
          </a:bodyPr>
          <a:lstStyle/>
          <a:p>
            <a:r>
              <a:rPr lang="en-US" altLang="zh-CN" dirty="0"/>
              <a:t>S(Sigmoid) basis function (to simulate the input-output of human brain cell):</a:t>
            </a:r>
          </a:p>
        </p:txBody>
      </p:sp>
      <p:sp>
        <p:nvSpPr>
          <p:cNvPr id="27" name="TextBox 26"/>
          <p:cNvSpPr txBox="1"/>
          <p:nvPr/>
        </p:nvSpPr>
        <p:spPr>
          <a:xfrm>
            <a:off x="4343371" y="5301208"/>
            <a:ext cx="732685" cy="369332"/>
          </a:xfrm>
          <a:prstGeom prst="rect">
            <a:avLst/>
          </a:prstGeom>
          <a:noFill/>
        </p:spPr>
        <p:txBody>
          <a:bodyPr wrap="square" rtlCol="0">
            <a:spAutoFit/>
          </a:bodyPr>
          <a:lstStyle/>
          <a:p>
            <a:r>
              <a:rPr lang="en-US" altLang="zh-CN" dirty="0"/>
              <a:t>with</a:t>
            </a:r>
            <a:r>
              <a:rPr lang="en-US" altLang="zh-CN" dirty="0">
                <a:solidFill>
                  <a:srgbClr val="C00000"/>
                </a:solidFill>
              </a:rPr>
              <a:t> </a:t>
            </a:r>
          </a:p>
        </p:txBody>
      </p:sp>
      <p:sp>
        <p:nvSpPr>
          <p:cNvPr id="5" name="椭圆 4"/>
          <p:cNvSpPr/>
          <p:nvPr/>
        </p:nvSpPr>
        <p:spPr>
          <a:xfrm>
            <a:off x="2771800" y="284554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75740" y="3414461"/>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788558" y="4251923"/>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565902505"/>
              </p:ext>
            </p:extLst>
          </p:nvPr>
        </p:nvGraphicFramePr>
        <p:xfrm>
          <a:off x="1187624" y="4221088"/>
          <a:ext cx="322262" cy="303213"/>
        </p:xfrm>
        <a:graphic>
          <a:graphicData uri="http://schemas.openxmlformats.org/presentationml/2006/ole">
            <mc:AlternateContent xmlns:mc="http://schemas.openxmlformats.org/markup-compatibility/2006">
              <mc:Choice xmlns:v="urn:schemas-microsoft-com:vml" Requires="v">
                <p:oleObj spid="_x0000_s11015" name="Equation" r:id="rId7" imgW="164880" imgH="152280" progId="Equation.DSMT4">
                  <p:embed/>
                </p:oleObj>
              </mc:Choice>
              <mc:Fallback>
                <p:oleObj name="Equation" r:id="rId7" imgW="164880" imgH="152280" progId="Equation.DSMT4">
                  <p:embed/>
                  <p:pic>
                    <p:nvPicPr>
                      <p:cNvPr id="0" name="对象 19"/>
                      <p:cNvPicPr>
                        <a:picLocks noChangeAspect="1" noChangeArrowheads="1"/>
                      </p:cNvPicPr>
                      <p:nvPr/>
                    </p:nvPicPr>
                    <p:blipFill>
                      <a:blip r:embed="rId8"/>
                      <a:srcRect/>
                      <a:stretch>
                        <a:fillRect/>
                      </a:stretch>
                    </p:blipFill>
                    <p:spPr bwMode="auto">
                      <a:xfrm>
                        <a:off x="1187624" y="4221088"/>
                        <a:ext cx="32226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直接连接符 9"/>
          <p:cNvCxnSpPr/>
          <p:nvPr/>
        </p:nvCxnSpPr>
        <p:spPr>
          <a:xfrm>
            <a:off x="2932574" y="3819875"/>
            <a:ext cx="0" cy="28803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995936" y="256490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95936" y="313357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995936" y="4400131"/>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135497" y="3531843"/>
            <a:ext cx="4455" cy="72008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35" name="椭圆 34"/>
          <p:cNvSpPr/>
          <p:nvPr/>
        </p:nvSpPr>
        <p:spPr>
          <a:xfrm>
            <a:off x="5627276" y="342160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a:stCxn id="5" idx="6"/>
            <a:endCxn id="31" idx="2"/>
          </p:cNvCxnSpPr>
          <p:nvPr/>
        </p:nvCxnSpPr>
        <p:spPr>
          <a:xfrm flipV="1">
            <a:off x="3059832" y="2708920"/>
            <a:ext cx="936104" cy="28064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a:stCxn id="25" idx="6"/>
            <a:endCxn id="31" idx="2"/>
          </p:cNvCxnSpPr>
          <p:nvPr/>
        </p:nvCxnSpPr>
        <p:spPr>
          <a:xfrm flipV="1">
            <a:off x="3063772" y="2708920"/>
            <a:ext cx="932164" cy="849557"/>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a:stCxn id="5" idx="6"/>
            <a:endCxn id="32" idx="2"/>
          </p:cNvCxnSpPr>
          <p:nvPr/>
        </p:nvCxnSpPr>
        <p:spPr>
          <a:xfrm>
            <a:off x="3059832" y="2989560"/>
            <a:ext cx="936104"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直接箭头连接符 44"/>
          <p:cNvCxnSpPr>
            <a:stCxn id="5" idx="6"/>
            <a:endCxn id="33" idx="2"/>
          </p:cNvCxnSpPr>
          <p:nvPr/>
        </p:nvCxnSpPr>
        <p:spPr>
          <a:xfrm>
            <a:off x="3059832" y="2989560"/>
            <a:ext cx="936104" cy="1554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直接箭头连接符 48"/>
          <p:cNvCxnSpPr>
            <a:stCxn id="25" idx="6"/>
            <a:endCxn id="32" idx="2"/>
          </p:cNvCxnSpPr>
          <p:nvPr/>
        </p:nvCxnSpPr>
        <p:spPr>
          <a:xfrm flipV="1">
            <a:off x="3063772" y="3277592"/>
            <a:ext cx="932164" cy="280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直接箭头连接符 51"/>
          <p:cNvCxnSpPr>
            <a:stCxn id="25" idx="6"/>
            <a:endCxn id="33" idx="2"/>
          </p:cNvCxnSpPr>
          <p:nvPr/>
        </p:nvCxnSpPr>
        <p:spPr>
          <a:xfrm>
            <a:off x="3063772" y="3558477"/>
            <a:ext cx="932164" cy="985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直接箭头连接符 57"/>
          <p:cNvCxnSpPr>
            <a:stCxn id="26" idx="6"/>
            <a:endCxn id="31" idx="2"/>
          </p:cNvCxnSpPr>
          <p:nvPr/>
        </p:nvCxnSpPr>
        <p:spPr>
          <a:xfrm flipV="1">
            <a:off x="3076590" y="2708920"/>
            <a:ext cx="919346" cy="16870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直接箭头连接符 60"/>
          <p:cNvCxnSpPr>
            <a:stCxn id="26" idx="6"/>
            <a:endCxn id="32" idx="2"/>
          </p:cNvCxnSpPr>
          <p:nvPr/>
        </p:nvCxnSpPr>
        <p:spPr>
          <a:xfrm flipV="1">
            <a:off x="3076590" y="3277592"/>
            <a:ext cx="919346" cy="11183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直接箭头连接符 63"/>
          <p:cNvCxnSpPr>
            <a:stCxn id="26" idx="6"/>
            <a:endCxn id="33" idx="2"/>
          </p:cNvCxnSpPr>
          <p:nvPr/>
        </p:nvCxnSpPr>
        <p:spPr>
          <a:xfrm>
            <a:off x="3076590" y="4395939"/>
            <a:ext cx="919346" cy="148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70" name="对象 69"/>
          <p:cNvGraphicFramePr>
            <a:graphicFrameLocks noChangeAspect="1"/>
          </p:cNvGraphicFramePr>
          <p:nvPr>
            <p:extLst>
              <p:ext uri="{D42A27DB-BD31-4B8C-83A1-F6EECF244321}">
                <p14:modId xmlns:p14="http://schemas.microsoft.com/office/powerpoint/2010/main" val="2038582987"/>
              </p:ext>
            </p:extLst>
          </p:nvPr>
        </p:nvGraphicFramePr>
        <p:xfrm>
          <a:off x="3342655" y="2049860"/>
          <a:ext cx="149225" cy="227012"/>
        </p:xfrm>
        <a:graphic>
          <a:graphicData uri="http://schemas.openxmlformats.org/presentationml/2006/ole">
            <mc:AlternateContent xmlns:mc="http://schemas.openxmlformats.org/markup-compatibility/2006">
              <mc:Choice xmlns:v="urn:schemas-microsoft-com:vml" Requires="v">
                <p:oleObj spid="_x0000_s11016" name="Equation" r:id="rId9" imgW="75960" imgH="114120" progId="Equation.DSMT4">
                  <p:embed/>
                </p:oleObj>
              </mc:Choice>
              <mc:Fallback>
                <p:oleObj name="Equation" r:id="rId9" imgW="75960" imgH="114120" progId="Equation.DSMT4">
                  <p:embed/>
                  <p:pic>
                    <p:nvPicPr>
                      <p:cNvPr id="0" name="对象 19"/>
                      <p:cNvPicPr>
                        <a:picLocks noChangeAspect="1" noChangeArrowheads="1"/>
                      </p:cNvPicPr>
                      <p:nvPr/>
                    </p:nvPicPr>
                    <p:blipFill>
                      <a:blip r:embed="rId10"/>
                      <a:srcRect/>
                      <a:stretch>
                        <a:fillRect/>
                      </a:stretch>
                    </p:blipFill>
                    <p:spPr bwMode="auto">
                      <a:xfrm>
                        <a:off x="3342655" y="2049860"/>
                        <a:ext cx="14922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直接箭头连接符 70"/>
          <p:cNvCxnSpPr>
            <a:stCxn id="70" idx="2"/>
            <a:endCxn id="31" idx="1"/>
          </p:cNvCxnSpPr>
          <p:nvPr/>
        </p:nvCxnSpPr>
        <p:spPr>
          <a:xfrm>
            <a:off x="3417267" y="2276872"/>
            <a:ext cx="620850" cy="330213"/>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5" name="直接箭头连接符 74"/>
          <p:cNvCxnSpPr>
            <a:stCxn id="70" idx="2"/>
            <a:endCxn id="32" idx="1"/>
          </p:cNvCxnSpPr>
          <p:nvPr/>
        </p:nvCxnSpPr>
        <p:spPr>
          <a:xfrm>
            <a:off x="3417267" y="2276872"/>
            <a:ext cx="620850" cy="898885"/>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3" name="直接箭头连接符 82"/>
          <p:cNvCxnSpPr>
            <a:stCxn id="70" idx="2"/>
            <a:endCxn id="33" idx="1"/>
          </p:cNvCxnSpPr>
          <p:nvPr/>
        </p:nvCxnSpPr>
        <p:spPr>
          <a:xfrm>
            <a:off x="3417267" y="2276872"/>
            <a:ext cx="620850" cy="216544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6" name="直接箭头连接符 85"/>
          <p:cNvCxnSpPr>
            <a:stCxn id="31" idx="6"/>
            <a:endCxn id="35" idx="1"/>
          </p:cNvCxnSpPr>
          <p:nvPr/>
        </p:nvCxnSpPr>
        <p:spPr>
          <a:xfrm>
            <a:off x="4283968" y="2708920"/>
            <a:ext cx="1385489" cy="754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直接箭头连接符 88"/>
          <p:cNvCxnSpPr>
            <a:stCxn id="32" idx="6"/>
            <a:endCxn id="35" idx="2"/>
          </p:cNvCxnSpPr>
          <p:nvPr/>
        </p:nvCxnSpPr>
        <p:spPr>
          <a:xfrm>
            <a:off x="4283968" y="3277592"/>
            <a:ext cx="1343308"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直接箭头连接符 91"/>
          <p:cNvCxnSpPr>
            <a:stCxn id="33" idx="6"/>
            <a:endCxn id="35" idx="3"/>
          </p:cNvCxnSpPr>
          <p:nvPr/>
        </p:nvCxnSpPr>
        <p:spPr>
          <a:xfrm flipV="1">
            <a:off x="4283968" y="3667459"/>
            <a:ext cx="1385489" cy="876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5" name="对象 94"/>
          <p:cNvGraphicFramePr>
            <a:graphicFrameLocks noChangeAspect="1"/>
          </p:cNvGraphicFramePr>
          <p:nvPr>
            <p:extLst>
              <p:ext uri="{D42A27DB-BD31-4B8C-83A1-F6EECF244321}">
                <p14:modId xmlns:p14="http://schemas.microsoft.com/office/powerpoint/2010/main" val="4189388429"/>
              </p:ext>
            </p:extLst>
          </p:nvPr>
        </p:nvGraphicFramePr>
        <p:xfrm>
          <a:off x="5148064" y="2935541"/>
          <a:ext cx="247650" cy="301625"/>
        </p:xfrm>
        <a:graphic>
          <a:graphicData uri="http://schemas.openxmlformats.org/presentationml/2006/ole">
            <mc:AlternateContent xmlns:mc="http://schemas.openxmlformats.org/markup-compatibility/2006">
              <mc:Choice xmlns:v="urn:schemas-microsoft-com:vml" Requires="v">
                <p:oleObj spid="_x0000_s11017" name="Equation" r:id="rId11" imgW="126720" imgH="152280" progId="Equation.DSMT4">
                  <p:embed/>
                </p:oleObj>
              </mc:Choice>
              <mc:Fallback>
                <p:oleObj name="Equation" r:id="rId11" imgW="126720" imgH="152280" progId="Equation.DSMT4">
                  <p:embed/>
                  <p:pic>
                    <p:nvPicPr>
                      <p:cNvPr id="0" name="对象 19"/>
                      <p:cNvPicPr>
                        <a:picLocks noChangeAspect="1" noChangeArrowheads="1"/>
                      </p:cNvPicPr>
                      <p:nvPr/>
                    </p:nvPicPr>
                    <p:blipFill>
                      <a:blip r:embed="rId12"/>
                      <a:srcRect/>
                      <a:stretch>
                        <a:fillRect/>
                      </a:stretch>
                    </p:blipFill>
                    <p:spPr bwMode="auto">
                      <a:xfrm>
                        <a:off x="5148064" y="2935541"/>
                        <a:ext cx="247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 name="对象 95"/>
          <p:cNvGraphicFramePr>
            <a:graphicFrameLocks noChangeAspect="1"/>
          </p:cNvGraphicFramePr>
          <p:nvPr>
            <p:extLst>
              <p:ext uri="{D42A27DB-BD31-4B8C-83A1-F6EECF244321}">
                <p14:modId xmlns:p14="http://schemas.microsoft.com/office/powerpoint/2010/main" val="3935758915"/>
              </p:ext>
            </p:extLst>
          </p:nvPr>
        </p:nvGraphicFramePr>
        <p:xfrm>
          <a:off x="4976712" y="3183381"/>
          <a:ext cx="247650" cy="301625"/>
        </p:xfrm>
        <a:graphic>
          <a:graphicData uri="http://schemas.openxmlformats.org/presentationml/2006/ole">
            <mc:AlternateContent xmlns:mc="http://schemas.openxmlformats.org/markup-compatibility/2006">
              <mc:Choice xmlns:v="urn:schemas-microsoft-com:vml" Requires="v">
                <p:oleObj spid="_x0000_s11018" name="Equation" r:id="rId13" imgW="126720" imgH="152280" progId="Equation.DSMT4">
                  <p:embed/>
                </p:oleObj>
              </mc:Choice>
              <mc:Fallback>
                <p:oleObj name="Equation" r:id="rId13" imgW="126720" imgH="152280" progId="Equation.DSMT4">
                  <p:embed/>
                  <p:pic>
                    <p:nvPicPr>
                      <p:cNvPr id="0" name="对象 94"/>
                      <p:cNvPicPr>
                        <a:picLocks noChangeAspect="1" noChangeArrowheads="1"/>
                      </p:cNvPicPr>
                      <p:nvPr/>
                    </p:nvPicPr>
                    <p:blipFill>
                      <a:blip r:embed="rId14"/>
                      <a:srcRect/>
                      <a:stretch>
                        <a:fillRect/>
                      </a:stretch>
                    </p:blipFill>
                    <p:spPr bwMode="auto">
                      <a:xfrm>
                        <a:off x="4976712" y="3183381"/>
                        <a:ext cx="247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 name="对象 96"/>
          <p:cNvGraphicFramePr>
            <a:graphicFrameLocks noChangeAspect="1"/>
          </p:cNvGraphicFramePr>
          <p:nvPr>
            <p:extLst>
              <p:ext uri="{D42A27DB-BD31-4B8C-83A1-F6EECF244321}">
                <p14:modId xmlns:p14="http://schemas.microsoft.com/office/powerpoint/2010/main" val="3277720469"/>
              </p:ext>
            </p:extLst>
          </p:nvPr>
        </p:nvGraphicFramePr>
        <p:xfrm>
          <a:off x="5076056" y="3957094"/>
          <a:ext cx="247650" cy="301625"/>
        </p:xfrm>
        <a:graphic>
          <a:graphicData uri="http://schemas.openxmlformats.org/presentationml/2006/ole">
            <mc:AlternateContent xmlns:mc="http://schemas.openxmlformats.org/markup-compatibility/2006">
              <mc:Choice xmlns:v="urn:schemas-microsoft-com:vml" Requires="v">
                <p:oleObj spid="_x0000_s11019" name="Equation" r:id="rId15" imgW="126720" imgH="152280" progId="Equation.DSMT4">
                  <p:embed/>
                </p:oleObj>
              </mc:Choice>
              <mc:Fallback>
                <p:oleObj name="Equation" r:id="rId15" imgW="126720" imgH="152280" progId="Equation.DSMT4">
                  <p:embed/>
                  <p:pic>
                    <p:nvPicPr>
                      <p:cNvPr id="0" name="对象 94"/>
                      <p:cNvPicPr>
                        <a:picLocks noChangeAspect="1" noChangeArrowheads="1"/>
                      </p:cNvPicPr>
                      <p:nvPr/>
                    </p:nvPicPr>
                    <p:blipFill>
                      <a:blip r:embed="rId16"/>
                      <a:srcRect/>
                      <a:stretch>
                        <a:fillRect/>
                      </a:stretch>
                    </p:blipFill>
                    <p:spPr bwMode="auto">
                      <a:xfrm>
                        <a:off x="5076056" y="3957094"/>
                        <a:ext cx="247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8" name="直接箭头连接符 97"/>
          <p:cNvCxnSpPr>
            <a:stCxn id="35" idx="6"/>
            <a:endCxn id="17" idx="1"/>
          </p:cNvCxnSpPr>
          <p:nvPr/>
        </p:nvCxnSpPr>
        <p:spPr>
          <a:xfrm>
            <a:off x="5915308" y="3565624"/>
            <a:ext cx="879859" cy="8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01" name="对象 100"/>
          <p:cNvGraphicFramePr>
            <a:graphicFrameLocks noChangeAspect="1"/>
          </p:cNvGraphicFramePr>
          <p:nvPr>
            <p:extLst>
              <p:ext uri="{D42A27DB-BD31-4B8C-83A1-F6EECF244321}">
                <p14:modId xmlns:p14="http://schemas.microsoft.com/office/powerpoint/2010/main" val="3086268223"/>
              </p:ext>
            </p:extLst>
          </p:nvPr>
        </p:nvGraphicFramePr>
        <p:xfrm>
          <a:off x="3768725" y="2155825"/>
          <a:ext cx="223838" cy="301625"/>
        </p:xfrm>
        <a:graphic>
          <a:graphicData uri="http://schemas.openxmlformats.org/presentationml/2006/ole">
            <mc:AlternateContent xmlns:mc="http://schemas.openxmlformats.org/markup-compatibility/2006">
              <mc:Choice xmlns:v="urn:schemas-microsoft-com:vml" Requires="v">
                <p:oleObj spid="_x0000_s11020" name="Equation" r:id="rId17" imgW="114120" imgH="152280" progId="Equation.DSMT4">
                  <p:embed/>
                </p:oleObj>
              </mc:Choice>
              <mc:Fallback>
                <p:oleObj name="Equation" r:id="rId17" imgW="114120" imgH="152280" progId="Equation.DSMT4">
                  <p:embed/>
                  <p:pic>
                    <p:nvPicPr>
                      <p:cNvPr id="0" name="对象 94"/>
                      <p:cNvPicPr>
                        <a:picLocks noChangeAspect="1" noChangeArrowheads="1"/>
                      </p:cNvPicPr>
                      <p:nvPr/>
                    </p:nvPicPr>
                    <p:blipFill>
                      <a:blip r:embed="rId18"/>
                      <a:srcRect/>
                      <a:stretch>
                        <a:fillRect/>
                      </a:stretch>
                    </p:blipFill>
                    <p:spPr bwMode="auto">
                      <a:xfrm>
                        <a:off x="3768725" y="2155825"/>
                        <a:ext cx="2238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 name="对象 101"/>
          <p:cNvGraphicFramePr>
            <a:graphicFrameLocks noChangeAspect="1"/>
          </p:cNvGraphicFramePr>
          <p:nvPr>
            <p:extLst>
              <p:ext uri="{D42A27DB-BD31-4B8C-83A1-F6EECF244321}">
                <p14:modId xmlns:p14="http://schemas.microsoft.com/office/powerpoint/2010/main" val="1882851476"/>
              </p:ext>
            </p:extLst>
          </p:nvPr>
        </p:nvGraphicFramePr>
        <p:xfrm>
          <a:off x="3802063" y="3616325"/>
          <a:ext cx="249237" cy="301625"/>
        </p:xfrm>
        <a:graphic>
          <a:graphicData uri="http://schemas.openxmlformats.org/presentationml/2006/ole">
            <mc:AlternateContent xmlns:mc="http://schemas.openxmlformats.org/markup-compatibility/2006">
              <mc:Choice xmlns:v="urn:schemas-microsoft-com:vml" Requires="v">
                <p:oleObj spid="_x0000_s11021" name="Equation" r:id="rId19" imgW="126720" imgH="152280" progId="Equation.DSMT4">
                  <p:embed/>
                </p:oleObj>
              </mc:Choice>
              <mc:Fallback>
                <p:oleObj name="Equation" r:id="rId19" imgW="126720" imgH="152280" progId="Equation.DSMT4">
                  <p:embed/>
                  <p:pic>
                    <p:nvPicPr>
                      <p:cNvPr id="0" name="对象 100"/>
                      <p:cNvPicPr>
                        <a:picLocks noChangeAspect="1" noChangeArrowheads="1"/>
                      </p:cNvPicPr>
                      <p:nvPr/>
                    </p:nvPicPr>
                    <p:blipFill>
                      <a:blip r:embed="rId20"/>
                      <a:srcRect/>
                      <a:stretch>
                        <a:fillRect/>
                      </a:stretch>
                    </p:blipFill>
                    <p:spPr bwMode="auto">
                      <a:xfrm>
                        <a:off x="3802063" y="3616325"/>
                        <a:ext cx="2492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 name="对象 102"/>
          <p:cNvGraphicFramePr>
            <a:graphicFrameLocks noChangeAspect="1"/>
          </p:cNvGraphicFramePr>
          <p:nvPr>
            <p:extLst>
              <p:ext uri="{D42A27DB-BD31-4B8C-83A1-F6EECF244321}">
                <p14:modId xmlns:p14="http://schemas.microsoft.com/office/powerpoint/2010/main" val="1657911"/>
              </p:ext>
            </p:extLst>
          </p:nvPr>
        </p:nvGraphicFramePr>
        <p:xfrm>
          <a:off x="3143250" y="2630488"/>
          <a:ext cx="322263" cy="327025"/>
        </p:xfrm>
        <a:graphic>
          <a:graphicData uri="http://schemas.openxmlformats.org/presentationml/2006/ole">
            <mc:AlternateContent xmlns:mc="http://schemas.openxmlformats.org/markup-compatibility/2006">
              <mc:Choice xmlns:v="urn:schemas-microsoft-com:vml" Requires="v">
                <p:oleObj spid="_x0000_s11022" name="Equation" r:id="rId21" imgW="164880" imgH="164880" progId="Equation.DSMT4">
                  <p:embed/>
                </p:oleObj>
              </mc:Choice>
              <mc:Fallback>
                <p:oleObj name="Equation" r:id="rId21" imgW="164880" imgH="164880" progId="Equation.DSMT4">
                  <p:embed/>
                  <p:pic>
                    <p:nvPicPr>
                      <p:cNvPr id="0" name="对象 100"/>
                      <p:cNvPicPr>
                        <a:picLocks noChangeAspect="1" noChangeArrowheads="1"/>
                      </p:cNvPicPr>
                      <p:nvPr/>
                    </p:nvPicPr>
                    <p:blipFill>
                      <a:blip r:embed="rId22"/>
                      <a:srcRect/>
                      <a:stretch>
                        <a:fillRect/>
                      </a:stretch>
                    </p:blipFill>
                    <p:spPr bwMode="auto">
                      <a:xfrm>
                        <a:off x="3143250" y="2630488"/>
                        <a:ext cx="3222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1641456191"/>
              </p:ext>
            </p:extLst>
          </p:nvPr>
        </p:nvGraphicFramePr>
        <p:xfrm>
          <a:off x="3143250" y="4411663"/>
          <a:ext cx="347663" cy="327025"/>
        </p:xfrm>
        <a:graphic>
          <a:graphicData uri="http://schemas.openxmlformats.org/presentationml/2006/ole">
            <mc:AlternateContent xmlns:mc="http://schemas.openxmlformats.org/markup-compatibility/2006">
              <mc:Choice xmlns:v="urn:schemas-microsoft-com:vml" Requires="v">
                <p:oleObj spid="_x0000_s11023" name="Equation" r:id="rId23" imgW="177480" imgH="164880" progId="Equation.DSMT4">
                  <p:embed/>
                </p:oleObj>
              </mc:Choice>
              <mc:Fallback>
                <p:oleObj name="Equation" r:id="rId23" imgW="177480" imgH="164880" progId="Equation.DSMT4">
                  <p:embed/>
                  <p:pic>
                    <p:nvPicPr>
                      <p:cNvPr id="0" name="对象 102"/>
                      <p:cNvPicPr>
                        <a:picLocks noChangeAspect="1" noChangeArrowheads="1"/>
                      </p:cNvPicPr>
                      <p:nvPr/>
                    </p:nvPicPr>
                    <p:blipFill>
                      <a:blip r:embed="rId24"/>
                      <a:srcRect/>
                      <a:stretch>
                        <a:fillRect/>
                      </a:stretch>
                    </p:blipFill>
                    <p:spPr bwMode="auto">
                      <a:xfrm>
                        <a:off x="3143250" y="4411663"/>
                        <a:ext cx="3476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 name="对象 104"/>
          <p:cNvGraphicFramePr>
            <a:graphicFrameLocks noChangeAspect="1"/>
          </p:cNvGraphicFramePr>
          <p:nvPr>
            <p:extLst>
              <p:ext uri="{D42A27DB-BD31-4B8C-83A1-F6EECF244321}">
                <p14:modId xmlns:p14="http://schemas.microsoft.com/office/powerpoint/2010/main" val="3019110845"/>
              </p:ext>
            </p:extLst>
          </p:nvPr>
        </p:nvGraphicFramePr>
        <p:xfrm>
          <a:off x="1187624" y="3414461"/>
          <a:ext cx="323850" cy="301625"/>
        </p:xfrm>
        <a:graphic>
          <a:graphicData uri="http://schemas.openxmlformats.org/presentationml/2006/ole">
            <mc:AlternateContent xmlns:mc="http://schemas.openxmlformats.org/markup-compatibility/2006">
              <mc:Choice xmlns:v="urn:schemas-microsoft-com:vml" Requires="v">
                <p:oleObj spid="_x0000_s11024" name="Equation" r:id="rId25" imgW="164880" imgH="152280" progId="Equation.DSMT4">
                  <p:embed/>
                </p:oleObj>
              </mc:Choice>
              <mc:Fallback>
                <p:oleObj name="Equation" r:id="rId25" imgW="164880" imgH="152280" progId="Equation.DSMT4">
                  <p:embed/>
                  <p:pic>
                    <p:nvPicPr>
                      <p:cNvPr id="0" name="对象 19"/>
                      <p:cNvPicPr>
                        <a:picLocks noChangeAspect="1" noChangeArrowheads="1"/>
                      </p:cNvPicPr>
                      <p:nvPr/>
                    </p:nvPicPr>
                    <p:blipFill>
                      <a:blip r:embed="rId26"/>
                      <a:srcRect/>
                      <a:stretch>
                        <a:fillRect/>
                      </a:stretch>
                    </p:blipFill>
                    <p:spPr bwMode="auto">
                      <a:xfrm>
                        <a:off x="1187624" y="3414461"/>
                        <a:ext cx="3238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6" name="直接箭头连接符 105"/>
          <p:cNvCxnSpPr>
            <a:endCxn id="5" idx="2"/>
          </p:cNvCxnSpPr>
          <p:nvPr/>
        </p:nvCxnSpPr>
        <p:spPr>
          <a:xfrm>
            <a:off x="1619672" y="2989560"/>
            <a:ext cx="11521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直接箭头连接符 108"/>
          <p:cNvCxnSpPr>
            <a:endCxn id="25" idx="2"/>
          </p:cNvCxnSpPr>
          <p:nvPr/>
        </p:nvCxnSpPr>
        <p:spPr>
          <a:xfrm>
            <a:off x="1619672" y="3558477"/>
            <a:ext cx="11560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直接箭头连接符 113"/>
          <p:cNvCxnSpPr/>
          <p:nvPr/>
        </p:nvCxnSpPr>
        <p:spPr>
          <a:xfrm>
            <a:off x="1632490" y="4400131"/>
            <a:ext cx="11560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1331640" y="3819875"/>
            <a:ext cx="0" cy="28803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aphicFrame>
        <p:nvGraphicFramePr>
          <p:cNvPr id="116" name="对象 115"/>
          <p:cNvGraphicFramePr>
            <a:graphicFrameLocks noChangeAspect="1"/>
          </p:cNvGraphicFramePr>
          <p:nvPr>
            <p:extLst>
              <p:ext uri="{D42A27DB-BD31-4B8C-83A1-F6EECF244321}">
                <p14:modId xmlns:p14="http://schemas.microsoft.com/office/powerpoint/2010/main" val="2310467170"/>
              </p:ext>
            </p:extLst>
          </p:nvPr>
        </p:nvGraphicFramePr>
        <p:xfrm>
          <a:off x="2193925" y="5219700"/>
          <a:ext cx="2105025" cy="577850"/>
        </p:xfrm>
        <a:graphic>
          <a:graphicData uri="http://schemas.openxmlformats.org/presentationml/2006/ole">
            <mc:AlternateContent xmlns:mc="http://schemas.openxmlformats.org/markup-compatibility/2006">
              <mc:Choice xmlns:v="urn:schemas-microsoft-com:vml" Requires="v">
                <p:oleObj spid="_x0000_s11025" name="Equation" r:id="rId27" imgW="1117440" imgH="304560" progId="Equation.DSMT4">
                  <p:embed/>
                </p:oleObj>
              </mc:Choice>
              <mc:Fallback>
                <p:oleObj name="Equation" r:id="rId27" imgW="1117440" imgH="304560" progId="Equation.DSMT4">
                  <p:embed/>
                  <p:pic>
                    <p:nvPicPr>
                      <p:cNvPr id="0" name="对象 23"/>
                      <p:cNvPicPr>
                        <a:picLocks noChangeAspect="1" noChangeArrowheads="1"/>
                      </p:cNvPicPr>
                      <p:nvPr/>
                    </p:nvPicPr>
                    <p:blipFill>
                      <a:blip r:embed="rId28"/>
                      <a:srcRect/>
                      <a:stretch>
                        <a:fillRect/>
                      </a:stretch>
                    </p:blipFill>
                    <p:spPr bwMode="auto">
                      <a:xfrm>
                        <a:off x="2193925" y="5219700"/>
                        <a:ext cx="2105025" cy="577850"/>
                      </a:xfrm>
                      <a:prstGeom prst="rect">
                        <a:avLst/>
                      </a:prstGeom>
                      <a:noFill/>
                      <a:ln>
                        <a:noFill/>
                      </a:ln>
                    </p:spPr>
                  </p:pic>
                </p:oleObj>
              </mc:Fallback>
            </mc:AlternateContent>
          </a:graphicData>
        </a:graphic>
      </p:graphicFrame>
      <p:graphicFrame>
        <p:nvGraphicFramePr>
          <p:cNvPr id="117" name="对象 116"/>
          <p:cNvGraphicFramePr>
            <a:graphicFrameLocks noChangeAspect="1"/>
          </p:cNvGraphicFramePr>
          <p:nvPr>
            <p:extLst>
              <p:ext uri="{D42A27DB-BD31-4B8C-83A1-F6EECF244321}">
                <p14:modId xmlns:p14="http://schemas.microsoft.com/office/powerpoint/2010/main" val="1320150839"/>
              </p:ext>
            </p:extLst>
          </p:nvPr>
        </p:nvGraphicFramePr>
        <p:xfrm>
          <a:off x="5004048" y="5310188"/>
          <a:ext cx="981075" cy="407987"/>
        </p:xfrm>
        <a:graphic>
          <a:graphicData uri="http://schemas.openxmlformats.org/presentationml/2006/ole">
            <mc:AlternateContent xmlns:mc="http://schemas.openxmlformats.org/markup-compatibility/2006">
              <mc:Choice xmlns:v="urn:schemas-microsoft-com:vml" Requires="v">
                <p:oleObj spid="_x0000_s11026" name="Equation" r:id="rId29" imgW="520560" imgH="215640" progId="Equation.DSMT4">
                  <p:embed/>
                </p:oleObj>
              </mc:Choice>
              <mc:Fallback>
                <p:oleObj name="Equation" r:id="rId29" imgW="520560" imgH="215640" progId="Equation.DSMT4">
                  <p:embed/>
                  <p:pic>
                    <p:nvPicPr>
                      <p:cNvPr id="0" name="对象 115"/>
                      <p:cNvPicPr>
                        <a:picLocks noChangeAspect="1" noChangeArrowheads="1"/>
                      </p:cNvPicPr>
                      <p:nvPr/>
                    </p:nvPicPr>
                    <p:blipFill>
                      <a:blip r:embed="rId30"/>
                      <a:srcRect/>
                      <a:stretch>
                        <a:fillRect/>
                      </a:stretch>
                    </p:blipFill>
                    <p:spPr bwMode="auto">
                      <a:xfrm>
                        <a:off x="5004048" y="5310188"/>
                        <a:ext cx="98107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 name="TextBox 117"/>
          <p:cNvSpPr txBox="1"/>
          <p:nvPr/>
        </p:nvSpPr>
        <p:spPr>
          <a:xfrm>
            <a:off x="683568" y="5805264"/>
            <a:ext cx="2016224" cy="369332"/>
          </a:xfrm>
          <a:prstGeom prst="rect">
            <a:avLst/>
          </a:prstGeom>
          <a:noFill/>
        </p:spPr>
        <p:txBody>
          <a:bodyPr wrap="square" rtlCol="0">
            <a:spAutoFit/>
          </a:bodyPr>
          <a:lstStyle/>
          <a:p>
            <a:r>
              <a:rPr lang="en-US" altLang="zh-CN" dirty="0"/>
              <a:t>The output is:</a:t>
            </a:r>
          </a:p>
        </p:txBody>
      </p:sp>
      <p:graphicFrame>
        <p:nvGraphicFramePr>
          <p:cNvPr id="119" name="对象 118"/>
          <p:cNvGraphicFramePr>
            <a:graphicFrameLocks noChangeAspect="1"/>
          </p:cNvGraphicFramePr>
          <p:nvPr>
            <p:extLst>
              <p:ext uri="{D42A27DB-BD31-4B8C-83A1-F6EECF244321}">
                <p14:modId xmlns:p14="http://schemas.microsoft.com/office/powerpoint/2010/main" val="3489389633"/>
              </p:ext>
            </p:extLst>
          </p:nvPr>
        </p:nvGraphicFramePr>
        <p:xfrm>
          <a:off x="3059832" y="5949280"/>
          <a:ext cx="2047875" cy="708025"/>
        </p:xfrm>
        <a:graphic>
          <a:graphicData uri="http://schemas.openxmlformats.org/presentationml/2006/ole">
            <mc:AlternateContent xmlns:mc="http://schemas.openxmlformats.org/markup-compatibility/2006">
              <mc:Choice xmlns:v="urn:schemas-microsoft-com:vml" Requires="v">
                <p:oleObj spid="_x0000_s11027" name="Equation" r:id="rId31" imgW="850680" imgH="291960" progId="Equation.DSMT4">
                  <p:embed/>
                </p:oleObj>
              </mc:Choice>
              <mc:Fallback>
                <p:oleObj name="Equation" r:id="rId31" imgW="850680" imgH="291960" progId="Equation.DSMT4">
                  <p:embed/>
                  <p:pic>
                    <p:nvPicPr>
                      <p:cNvPr id="0" name="对象 20"/>
                      <p:cNvPicPr>
                        <a:picLocks noChangeAspect="1" noChangeArrowheads="1"/>
                      </p:cNvPicPr>
                      <p:nvPr/>
                    </p:nvPicPr>
                    <p:blipFill>
                      <a:blip r:embed="rId32"/>
                      <a:srcRect/>
                      <a:stretch>
                        <a:fillRect/>
                      </a:stretch>
                    </p:blipFill>
                    <p:spPr bwMode="auto">
                      <a:xfrm>
                        <a:off x="3059832" y="5949280"/>
                        <a:ext cx="2047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 name="TextBox 119"/>
          <p:cNvSpPr txBox="1"/>
          <p:nvPr/>
        </p:nvSpPr>
        <p:spPr>
          <a:xfrm>
            <a:off x="5767339" y="2717022"/>
            <a:ext cx="146895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t>3-layer ANN:</a:t>
            </a:r>
          </a:p>
        </p:txBody>
      </p:sp>
    </p:spTree>
    <p:extLst>
      <p:ext uri="{BB962C8B-B14F-4D97-AF65-F5344CB8AC3E}">
        <p14:creationId xmlns:p14="http://schemas.microsoft.com/office/powerpoint/2010/main" val="195463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核模型的运用</a:t>
            </a:r>
            <a:r>
              <a:rPr lang="en-US" altLang="zh-CN" dirty="0"/>
              <a:t>---</a:t>
            </a:r>
            <a:r>
              <a:rPr lang="zh-CN" altLang="en-US" dirty="0"/>
              <a:t>核密度估计</a:t>
            </a:r>
            <a:br>
              <a:rPr lang="en-US" altLang="zh-CN" dirty="0"/>
            </a:br>
            <a:r>
              <a:rPr lang="zh-CN" altLang="en-US" dirty="0"/>
              <a:t>（</a:t>
            </a:r>
            <a:r>
              <a:rPr lang="en-US" altLang="zh-CN" dirty="0"/>
              <a:t>Kernel Density Estimation</a:t>
            </a:r>
            <a:r>
              <a:rPr lang="zh-CN" altLang="en-US" dirty="0"/>
              <a:t>）</a:t>
            </a:r>
          </a:p>
        </p:txBody>
      </p:sp>
      <p:sp>
        <p:nvSpPr>
          <p:cNvPr id="3" name="内容占位符 2"/>
          <p:cNvSpPr>
            <a:spLocks noGrp="1"/>
          </p:cNvSpPr>
          <p:nvPr>
            <p:ph idx="1"/>
          </p:nvPr>
        </p:nvSpPr>
        <p:spPr/>
        <p:txBody>
          <a:bodyPr/>
          <a:lstStyle/>
          <a:p>
            <a:r>
              <a:rPr lang="en-US" altLang="zh-CN" dirty="0"/>
              <a:t>KDE</a:t>
            </a:r>
            <a:r>
              <a:rPr lang="zh-CN" altLang="en-US" dirty="0"/>
              <a:t>有什么用？</a:t>
            </a:r>
            <a:endParaRPr lang="en-US" altLang="zh-CN" dirty="0"/>
          </a:p>
          <a:p>
            <a:pPr marL="0" indent="0">
              <a:buNone/>
            </a:pPr>
            <a:r>
              <a:rPr lang="zh-CN" altLang="en-US" dirty="0"/>
              <a:t>       </a:t>
            </a:r>
            <a:r>
              <a:rPr lang="zh-CN" altLang="en-US" sz="2000" dirty="0"/>
              <a:t>通过组合足够数量的核函数可以逼近任意的非线性映射。</a:t>
            </a:r>
            <a:endParaRPr lang="en-US" altLang="zh-CN" sz="2000" dirty="0"/>
          </a:p>
          <a:p>
            <a:r>
              <a:rPr lang="zh-CN" altLang="en-US" dirty="0"/>
              <a:t>假设</a:t>
            </a:r>
            <a:r>
              <a:rPr lang="en-US" altLang="zh-CN" dirty="0"/>
              <a:t>x</a:t>
            </a:r>
            <a:r>
              <a:rPr lang="en-US" altLang="zh-CN" baseline="-25000" dirty="0"/>
              <a:t>i</a:t>
            </a:r>
            <a:r>
              <a:rPr lang="zh-CN" altLang="en-US" dirty="0"/>
              <a:t>为同一个未知函数产生的维度为</a:t>
            </a:r>
            <a:r>
              <a:rPr lang="en-US" altLang="zh-CN" dirty="0"/>
              <a:t>d</a:t>
            </a:r>
            <a:r>
              <a:rPr lang="zh-CN" altLang="en-US" dirty="0"/>
              <a:t>的</a:t>
            </a:r>
            <a:r>
              <a:rPr lang="en-US" altLang="zh-CN" dirty="0"/>
              <a:t>N</a:t>
            </a:r>
            <a:r>
              <a:rPr lang="zh-CN" altLang="en-US" dirty="0"/>
              <a:t>个样本点之一，    则核密度估计函数表示为：</a:t>
            </a:r>
            <a:endParaRPr lang="en-US" altLang="zh-CN" dirty="0"/>
          </a:p>
          <a:p>
            <a:endParaRPr lang="en-US" altLang="zh-CN" dirty="0"/>
          </a:p>
          <a:p>
            <a:pPr marL="0" indent="0">
              <a:buNone/>
            </a:pPr>
            <a:r>
              <a:rPr lang="zh-CN" altLang="en-US" dirty="0"/>
              <a:t>       </a:t>
            </a:r>
            <a:r>
              <a:rPr lang="zh-CN" altLang="en-US" sz="2000" dirty="0"/>
              <a:t>其中：                                 ，</a:t>
            </a:r>
            <a:r>
              <a:rPr lang="en-US" altLang="zh-CN" sz="2000" dirty="0"/>
              <a:t>H</a:t>
            </a:r>
            <a:r>
              <a:rPr lang="zh-CN" altLang="en-US" sz="2000" dirty="0"/>
              <a:t>为</a:t>
            </a:r>
            <a:r>
              <a:rPr lang="en-US" altLang="zh-CN" sz="2000" dirty="0" err="1"/>
              <a:t>dxd</a:t>
            </a:r>
            <a:r>
              <a:rPr lang="zh-CN" altLang="en-US" sz="2000" dirty="0"/>
              <a:t>大小的正定带宽矩阵。</a:t>
            </a:r>
            <a:endParaRPr lang="en-US" altLang="zh-CN" sz="2000" dirty="0"/>
          </a:p>
          <a:p>
            <a:pPr marL="0" indent="0">
              <a:buNone/>
            </a:pPr>
            <a:r>
              <a:rPr lang="en-US" altLang="zh-CN" sz="2000" dirty="0"/>
              <a:t>        </a:t>
            </a:r>
            <a:r>
              <a:rPr lang="zh-CN" altLang="en-US" sz="2000" dirty="0"/>
              <a:t>当简化带宽矩阵为单参数</a:t>
            </a:r>
            <a:r>
              <a:rPr lang="en-US" altLang="zh-CN" sz="2000" dirty="0"/>
              <a:t>h</a:t>
            </a:r>
            <a:r>
              <a:rPr lang="zh-CN" altLang="en-US" sz="2000" dirty="0"/>
              <a:t>时，得到熟悉的形式：</a:t>
            </a:r>
            <a:endParaRPr lang="en-US" altLang="zh-CN" sz="2000" dirty="0"/>
          </a:p>
          <a:p>
            <a:pPr marL="0" indent="0">
              <a:buNone/>
            </a:pPr>
            <a:endParaRPr lang="en-US" altLang="zh-CN" dirty="0"/>
          </a:p>
          <a:p>
            <a:pPr marL="0" indent="0">
              <a:buNone/>
            </a:pPr>
            <a:endParaRPr lang="en-US" altLang="zh-CN" dirty="0"/>
          </a:p>
          <a:p>
            <a:r>
              <a:rPr lang="zh-CN" altLang="en-US" dirty="0"/>
              <a:t>多维变量核函数可以通过每个维度下的核函数乘积表示：</a:t>
            </a:r>
            <a:endParaRPr lang="en-US" altLang="zh-CN" dirty="0"/>
          </a:p>
          <a:p>
            <a:endParaRPr lang="en-US" altLang="zh-CN" dirty="0"/>
          </a:p>
          <a:p>
            <a:endParaRPr lang="en-US" altLang="zh-CN" dirty="0"/>
          </a:p>
        </p:txBody>
      </p:sp>
      <p:graphicFrame>
        <p:nvGraphicFramePr>
          <p:cNvPr id="8" name="对象 7"/>
          <p:cNvGraphicFramePr>
            <a:graphicFrameLocks noChangeAspect="1"/>
          </p:cNvGraphicFramePr>
          <p:nvPr>
            <p:extLst>
              <p:ext uri="{D42A27DB-BD31-4B8C-83A1-F6EECF244321}">
                <p14:modId xmlns:p14="http://schemas.microsoft.com/office/powerpoint/2010/main" val="1268699232"/>
              </p:ext>
            </p:extLst>
          </p:nvPr>
        </p:nvGraphicFramePr>
        <p:xfrm>
          <a:off x="3035538" y="3237598"/>
          <a:ext cx="2568575" cy="615950"/>
        </p:xfrm>
        <a:graphic>
          <a:graphicData uri="http://schemas.openxmlformats.org/presentationml/2006/ole">
            <mc:AlternateContent xmlns:mc="http://schemas.openxmlformats.org/markup-compatibility/2006">
              <mc:Choice xmlns:v="urn:schemas-microsoft-com:vml" Requires="v">
                <p:oleObj spid="_x0000_s11443" name="Equation" r:id="rId3" imgW="1066680" imgH="253800" progId="Equation.DSMT4">
                  <p:embed/>
                </p:oleObj>
              </mc:Choice>
              <mc:Fallback>
                <p:oleObj name="Equation" r:id="rId3" imgW="1066680" imgH="253800" progId="Equation.DSMT4">
                  <p:embed/>
                  <p:pic>
                    <p:nvPicPr>
                      <p:cNvPr id="119" name="对象 118"/>
                      <p:cNvPicPr>
                        <a:picLocks noChangeAspect="1" noChangeArrowheads="1"/>
                      </p:cNvPicPr>
                      <p:nvPr/>
                    </p:nvPicPr>
                    <p:blipFill>
                      <a:blip r:embed="rId4"/>
                      <a:srcRect/>
                      <a:stretch>
                        <a:fillRect/>
                      </a:stretch>
                    </p:blipFill>
                    <p:spPr bwMode="auto">
                      <a:xfrm>
                        <a:off x="3035538" y="3237598"/>
                        <a:ext cx="25685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538393295"/>
              </p:ext>
            </p:extLst>
          </p:nvPr>
        </p:nvGraphicFramePr>
        <p:xfrm>
          <a:off x="2943462" y="4581128"/>
          <a:ext cx="2752725" cy="676275"/>
        </p:xfrm>
        <a:graphic>
          <a:graphicData uri="http://schemas.openxmlformats.org/presentationml/2006/ole">
            <mc:AlternateContent xmlns:mc="http://schemas.openxmlformats.org/markup-compatibility/2006">
              <mc:Choice xmlns:v="urn:schemas-microsoft-com:vml" Requires="v">
                <p:oleObj spid="_x0000_s11444" name="Equation" r:id="rId5" imgW="1143000" imgH="279360" progId="Equation.DSMT4">
                  <p:embed/>
                </p:oleObj>
              </mc:Choice>
              <mc:Fallback>
                <p:oleObj name="Equation" r:id="rId5" imgW="1143000" imgH="279360" progId="Equation.DSMT4">
                  <p:embed/>
                  <p:pic>
                    <p:nvPicPr>
                      <p:cNvPr id="8" name="对象 7"/>
                      <p:cNvPicPr>
                        <a:picLocks noChangeAspect="1" noChangeArrowheads="1"/>
                      </p:cNvPicPr>
                      <p:nvPr/>
                    </p:nvPicPr>
                    <p:blipFill>
                      <a:blip r:embed="rId6"/>
                      <a:srcRect/>
                      <a:stretch>
                        <a:fillRect/>
                      </a:stretch>
                    </p:blipFill>
                    <p:spPr bwMode="auto">
                      <a:xfrm>
                        <a:off x="2943462" y="4581128"/>
                        <a:ext cx="27527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486840964"/>
              </p:ext>
            </p:extLst>
          </p:nvPr>
        </p:nvGraphicFramePr>
        <p:xfrm>
          <a:off x="4067944" y="5814870"/>
          <a:ext cx="1163637" cy="706437"/>
        </p:xfrm>
        <a:graphic>
          <a:graphicData uri="http://schemas.openxmlformats.org/presentationml/2006/ole">
            <mc:AlternateContent xmlns:mc="http://schemas.openxmlformats.org/markup-compatibility/2006">
              <mc:Choice xmlns:v="urn:schemas-microsoft-com:vml" Requires="v">
                <p:oleObj spid="_x0000_s11445" name="Equation" r:id="rId7" imgW="482400" imgH="291960" progId="Equation.DSMT4">
                  <p:embed/>
                </p:oleObj>
              </mc:Choice>
              <mc:Fallback>
                <p:oleObj name="Equation" r:id="rId7" imgW="482400" imgH="291960" progId="Equation.DSMT4">
                  <p:embed/>
                  <p:pic>
                    <p:nvPicPr>
                      <p:cNvPr id="9" name="对象 8"/>
                      <p:cNvPicPr>
                        <a:picLocks noChangeAspect="1" noChangeArrowheads="1"/>
                      </p:cNvPicPr>
                      <p:nvPr/>
                    </p:nvPicPr>
                    <p:blipFill>
                      <a:blip r:embed="rId8"/>
                      <a:srcRect/>
                      <a:stretch>
                        <a:fillRect/>
                      </a:stretch>
                    </p:blipFill>
                    <p:spPr bwMode="auto">
                      <a:xfrm>
                        <a:off x="4067944" y="5814870"/>
                        <a:ext cx="11636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08957142"/>
              </p:ext>
            </p:extLst>
          </p:nvPr>
        </p:nvGraphicFramePr>
        <p:xfrm>
          <a:off x="1827450" y="3777598"/>
          <a:ext cx="2416175" cy="492125"/>
        </p:xfrm>
        <a:graphic>
          <a:graphicData uri="http://schemas.openxmlformats.org/presentationml/2006/ole">
            <mc:AlternateContent xmlns:mc="http://schemas.openxmlformats.org/markup-compatibility/2006">
              <mc:Choice xmlns:v="urn:schemas-microsoft-com:vml" Requires="v">
                <p:oleObj spid="_x0000_s11446" name="Equation" r:id="rId9" imgW="1002960" imgH="203040" progId="Equation.DSMT4">
                  <p:embed/>
                </p:oleObj>
              </mc:Choice>
              <mc:Fallback>
                <p:oleObj name="Equation" r:id="rId9" imgW="1002960" imgH="203040" progId="Equation.DSMT4">
                  <p:embed/>
                  <p:pic>
                    <p:nvPicPr>
                      <p:cNvPr id="8" name="对象 7"/>
                      <p:cNvPicPr>
                        <a:picLocks noChangeAspect="1" noChangeArrowheads="1"/>
                      </p:cNvPicPr>
                      <p:nvPr/>
                    </p:nvPicPr>
                    <p:blipFill>
                      <a:blip r:embed="rId10"/>
                      <a:srcRect/>
                      <a:stretch>
                        <a:fillRect/>
                      </a:stretch>
                    </p:blipFill>
                    <p:spPr bwMode="auto">
                      <a:xfrm>
                        <a:off x="1827450" y="3777598"/>
                        <a:ext cx="24161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944C2053-20BE-4862-84C6-37DB5A3E60EE}"/>
              </a:ext>
            </a:extLst>
          </p:cNvPr>
          <p:cNvGraphicFramePr>
            <a:graphicFrameLocks noChangeAspect="1"/>
          </p:cNvGraphicFramePr>
          <p:nvPr>
            <p:extLst>
              <p:ext uri="{D42A27DB-BD31-4B8C-83A1-F6EECF244321}">
                <p14:modId xmlns:p14="http://schemas.microsoft.com/office/powerpoint/2010/main" val="231298562"/>
              </p:ext>
            </p:extLst>
          </p:nvPr>
        </p:nvGraphicFramePr>
        <p:xfrm>
          <a:off x="7331075" y="4530725"/>
          <a:ext cx="1609725" cy="842963"/>
        </p:xfrm>
        <a:graphic>
          <a:graphicData uri="http://schemas.openxmlformats.org/presentationml/2006/ole">
            <mc:AlternateContent xmlns:mc="http://schemas.openxmlformats.org/markup-compatibility/2006">
              <mc:Choice xmlns:v="urn:schemas-microsoft-com:vml" Requires="v">
                <p:oleObj spid="_x0000_s11447" name="AxMath" r:id="rId11" imgW="1049040" imgH="549720" progId="Equation.AxMath">
                  <p:embed/>
                </p:oleObj>
              </mc:Choice>
              <mc:Fallback>
                <p:oleObj name="AxMath" r:id="rId11" imgW="1049040" imgH="549720" progId="Equation.AxMath">
                  <p:embed/>
                  <p:pic>
                    <p:nvPicPr>
                      <p:cNvPr id="0" name=""/>
                      <p:cNvPicPr/>
                      <p:nvPr/>
                    </p:nvPicPr>
                    <p:blipFill>
                      <a:blip r:embed="rId12"/>
                      <a:stretch>
                        <a:fillRect/>
                      </a:stretch>
                    </p:blipFill>
                    <p:spPr>
                      <a:xfrm>
                        <a:off x="7331075" y="4530725"/>
                        <a:ext cx="1609725" cy="842963"/>
                      </a:xfrm>
                      <a:prstGeom prst="rect">
                        <a:avLst/>
                      </a:prstGeom>
                    </p:spPr>
                  </p:pic>
                </p:oleObj>
              </mc:Fallback>
            </mc:AlternateContent>
          </a:graphicData>
        </a:graphic>
      </p:graphicFrame>
      <p:cxnSp>
        <p:nvCxnSpPr>
          <p:cNvPr id="12" name="直接箭头连接符 11">
            <a:extLst>
              <a:ext uri="{FF2B5EF4-FFF2-40B4-BE49-F238E27FC236}">
                <a16:creationId xmlns:a16="http://schemas.microsoft.com/office/drawing/2014/main" id="{C7A2C614-204B-4B0E-9919-4B72CB50EA60}"/>
              </a:ext>
            </a:extLst>
          </p:cNvPr>
          <p:cNvCxnSpPr>
            <a:cxnSpLocks/>
          </p:cNvCxnSpPr>
          <p:nvPr/>
        </p:nvCxnSpPr>
        <p:spPr>
          <a:xfrm flipH="1">
            <a:off x="5796136" y="4941168"/>
            <a:ext cx="15204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连接符: 肘形 13">
            <a:extLst>
              <a:ext uri="{FF2B5EF4-FFF2-40B4-BE49-F238E27FC236}">
                <a16:creationId xmlns:a16="http://schemas.microsoft.com/office/drawing/2014/main" id="{5B2FEF12-2588-4D5A-9844-1555954B49EE}"/>
              </a:ext>
            </a:extLst>
          </p:cNvPr>
          <p:cNvCxnSpPr>
            <a:cxnSpLocks/>
            <a:stCxn id="8" idx="3"/>
            <a:endCxn id="4" idx="0"/>
          </p:cNvCxnSpPr>
          <p:nvPr/>
        </p:nvCxnSpPr>
        <p:spPr>
          <a:xfrm>
            <a:off x="5604113" y="3545573"/>
            <a:ext cx="2531824" cy="985152"/>
          </a:xfrm>
          <a:prstGeom prst="bentConnector2">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8693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556792"/>
            <a:ext cx="8363272" cy="5069160"/>
          </a:xfrm>
        </p:spPr>
        <p:txBody>
          <a:bodyPr>
            <a:normAutofit fontScale="92500"/>
          </a:bodyPr>
          <a:lstStyle/>
          <a:p>
            <a:r>
              <a:rPr lang="zh-CN" altLang="en-US" dirty="0">
                <a:solidFill>
                  <a:srgbClr val="C00000"/>
                </a:solidFill>
              </a:rPr>
              <a:t>案例</a:t>
            </a:r>
            <a:r>
              <a:rPr lang="zh-CN" altLang="en-US" dirty="0"/>
              <a:t>：估计视频场景中的静态和动态区域。</a:t>
            </a:r>
            <a:endParaRPr lang="en-US" altLang="zh-CN" dirty="0"/>
          </a:p>
          <a:p>
            <a:pPr marL="0" indent="0">
              <a:buNone/>
            </a:pPr>
            <a:r>
              <a:rPr lang="zh-CN" altLang="en-US" dirty="0"/>
              <a:t>       假设摄像机静止，一段视频中的每个像素的色彩都服从一个非线性映射，我们想要从一系列的连续图像帧信息中逼近映射</a:t>
            </a:r>
            <a:r>
              <a:rPr lang="en-US" altLang="zh-CN" dirty="0"/>
              <a:t>f(x)</a:t>
            </a:r>
            <a:r>
              <a:rPr lang="zh-CN" altLang="en-US" dirty="0"/>
              <a:t>。</a:t>
            </a:r>
            <a:r>
              <a:rPr lang="zh-CN" altLang="en-US" dirty="0">
                <a:solidFill>
                  <a:srgbClr val="C00000"/>
                </a:solidFill>
              </a:rPr>
              <a:t>注意：每个像素都有一个自己的</a:t>
            </a:r>
            <a:r>
              <a:rPr lang="en-US" altLang="zh-CN" dirty="0">
                <a:solidFill>
                  <a:srgbClr val="C00000"/>
                </a:solidFill>
              </a:rPr>
              <a:t>f(x)</a:t>
            </a:r>
            <a:r>
              <a:rPr lang="zh-CN" altLang="en-US" dirty="0">
                <a:solidFill>
                  <a:srgbClr val="C00000"/>
                </a:solidFill>
              </a:rPr>
              <a:t>。</a:t>
            </a:r>
            <a:endParaRPr lang="en-US" altLang="zh-CN" dirty="0">
              <a:solidFill>
                <a:srgbClr val="C00000"/>
              </a:solidFill>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色彩一般为三维，如</a:t>
            </a:r>
            <a:r>
              <a:rPr lang="en-US" altLang="zh-CN" dirty="0"/>
              <a:t>RGB</a:t>
            </a:r>
            <a:r>
              <a:rPr lang="zh-CN" altLang="en-US" dirty="0"/>
              <a:t>，所以</a:t>
            </a:r>
            <a:r>
              <a:rPr lang="en-US" altLang="zh-CN" dirty="0"/>
              <a:t>d=3</a:t>
            </a:r>
            <a:r>
              <a:rPr lang="zh-CN" altLang="en-US" dirty="0"/>
              <a:t>。对于每个像素位置，数据个数等于参与计算的帧数</a:t>
            </a:r>
            <a:r>
              <a:rPr lang="en-US" altLang="zh-CN" dirty="0"/>
              <a:t>N</a:t>
            </a:r>
            <a:r>
              <a:rPr lang="zh-CN" altLang="en-US" dirty="0"/>
              <a:t>，为了保证计算量不过大，</a:t>
            </a:r>
            <a:r>
              <a:rPr lang="en-US" altLang="zh-CN" dirty="0"/>
              <a:t>N=20</a:t>
            </a:r>
            <a:r>
              <a:rPr lang="zh-CN" altLang="en-US" dirty="0"/>
              <a:t>左右。</a:t>
            </a:r>
            <a:endParaRPr lang="en-US" altLang="zh-CN" dirty="0"/>
          </a:p>
          <a:p>
            <a:endParaRPr lang="en-US" altLang="zh-CN" dirty="0"/>
          </a:p>
          <a:p>
            <a:endParaRPr lang="en-US" altLang="zh-CN" dirty="0"/>
          </a:p>
        </p:txBody>
      </p:sp>
      <p:pic>
        <p:nvPicPr>
          <p:cNvPr id="6153" name="Picture 9" descr="D:\R_用来比较各种方法的优劣\PETS 2003序列\Trainning_bmp\frame0947.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080691"/>
            <a:ext cx="1009210" cy="80736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D:\R_用来比较各种方法的优劣\PETS 2003序列\Trainning_bmp\frame0967.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12" y="3080691"/>
            <a:ext cx="1009210" cy="80736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D:\R_用来比较各种方法的优劣\PETS 2003序列\Trainning_bmp\frame096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856" y="3080691"/>
            <a:ext cx="1009210" cy="807368"/>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D:\R_用来比较各种方法的优劣\PETS 2003序列\Trainning_bmp\frame097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902" y="3080691"/>
            <a:ext cx="1009210" cy="80736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D:\R_用来比较各种方法的优劣\PETS 2003序列\Trainning_bmp\frame098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3068960"/>
            <a:ext cx="1009210" cy="807368"/>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D:\R_用来比较各种方法的优劣\PETS 2003序列\Trainning_bmp\frame0999.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3190" y="3068960"/>
            <a:ext cx="1009210" cy="807368"/>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C:\Users\David_Lee\Desktop\QQ截图20160825161613.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4457124"/>
            <a:ext cx="1080120" cy="1032233"/>
          </a:xfrm>
          <a:prstGeom prst="rect">
            <a:avLst/>
          </a:prstGeom>
          <a:noFill/>
          <a:extLst>
            <a:ext uri="{909E8E84-426E-40DD-AFC4-6F175D3DCCD1}">
              <a14:hiddenFill xmlns:a14="http://schemas.microsoft.com/office/drawing/2010/main">
                <a:solidFill>
                  <a:srgbClr val="FFFFFF"/>
                </a:solidFill>
              </a14:hiddenFill>
            </a:ext>
          </a:extLst>
        </p:spPr>
      </p:pic>
      <p:sp>
        <p:nvSpPr>
          <p:cNvPr id="5" name="右大括号 4"/>
          <p:cNvSpPr/>
          <p:nvPr/>
        </p:nvSpPr>
        <p:spPr>
          <a:xfrm rot="5400000">
            <a:off x="4175956" y="656692"/>
            <a:ext cx="432048" cy="7128792"/>
          </a:xfrm>
          <a:prstGeom prst="rightBrace">
            <a:avLst>
              <a:gd name="adj1" fmla="val 8333"/>
              <a:gd name="adj2" fmla="val 4984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14597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1080" y="548680"/>
            <a:ext cx="8229600" cy="6030193"/>
          </a:xfrm>
        </p:spPr>
        <p:txBody>
          <a:bodyPr>
            <a:normAutofit lnSpcReduction="10000"/>
          </a:bodyPr>
          <a:lstStyle/>
          <a:p>
            <a:r>
              <a:rPr lang="zh-CN" altLang="en-US" dirty="0"/>
              <a:t>选什么样的核函数？</a:t>
            </a:r>
            <a:endParaRPr lang="en-US" altLang="zh-CN" dirty="0"/>
          </a:p>
          <a:p>
            <a:pPr marL="0" indent="0">
              <a:buNone/>
            </a:pPr>
            <a:r>
              <a:rPr lang="zh-CN" altLang="en-US" dirty="0"/>
              <a:t>       </a:t>
            </a:r>
            <a:r>
              <a:rPr lang="zh-CN" altLang="en-US" sz="2000" dirty="0"/>
              <a:t>高斯核函数需要计算指数，计算量大，相对于高斯核函数，</a:t>
            </a:r>
            <a:endParaRPr lang="en-US" altLang="zh-CN" sz="2000" dirty="0"/>
          </a:p>
          <a:p>
            <a:pPr marL="0" indent="0">
              <a:buNone/>
            </a:pPr>
            <a:r>
              <a:rPr lang="en-US" altLang="zh-CN" sz="2000" dirty="0"/>
              <a:t>         </a:t>
            </a:r>
            <a:r>
              <a:rPr lang="en-US" altLang="zh-CN" sz="2000" dirty="0" err="1"/>
              <a:t>Epanechnikov</a:t>
            </a:r>
            <a:r>
              <a:rPr lang="zh-CN" altLang="en-US" sz="2000" dirty="0"/>
              <a:t>核也具有钟形形态，计算量较小。</a:t>
            </a:r>
            <a:endParaRPr lang="en-US" altLang="zh-CN" sz="2000"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C</a:t>
            </a:r>
            <a:r>
              <a:rPr lang="en-US" altLang="zh-CN" baseline="-25000" dirty="0"/>
              <a:t>d</a:t>
            </a:r>
            <a:r>
              <a:rPr lang="zh-CN" altLang="en-US" dirty="0"/>
              <a:t>表示</a:t>
            </a:r>
            <a:r>
              <a:rPr lang="en-US" altLang="zh-CN" dirty="0"/>
              <a:t>d</a:t>
            </a:r>
            <a:r>
              <a:rPr lang="zh-CN" altLang="en-US" dirty="0"/>
              <a:t>维超球体体积，</a:t>
            </a:r>
            <a:r>
              <a:rPr lang="en-US" altLang="zh-CN" dirty="0"/>
              <a:t>C</a:t>
            </a:r>
            <a:r>
              <a:rPr lang="en-US" altLang="zh-CN" baseline="-25000" dirty="0"/>
              <a:t>3</a:t>
            </a:r>
            <a:r>
              <a:rPr lang="zh-CN" altLang="en-US" dirty="0"/>
              <a:t>是半径为</a:t>
            </a:r>
            <a:r>
              <a:rPr lang="en-US" altLang="zh-CN" dirty="0"/>
              <a:t>1</a:t>
            </a:r>
            <a:r>
              <a:rPr lang="zh-CN" altLang="en-US" dirty="0"/>
              <a:t>的球体积：</a:t>
            </a:r>
            <a:endParaRPr lang="en-US" altLang="zh-CN" dirty="0"/>
          </a:p>
          <a:p>
            <a:r>
              <a:rPr lang="zh-CN" altLang="en-US" dirty="0"/>
              <a:t>样本像素数据为：</a:t>
            </a:r>
            <a:endParaRPr lang="en-US" altLang="zh-CN" dirty="0"/>
          </a:p>
          <a:p>
            <a:r>
              <a:rPr lang="zh-CN" altLang="en-US" dirty="0"/>
              <a:t>最新一帧像素数据为：</a:t>
            </a:r>
            <a:endParaRPr lang="en-US" altLang="zh-CN" dirty="0"/>
          </a:p>
          <a:p>
            <a:endParaRPr lang="en-US" altLang="zh-CN" dirty="0"/>
          </a:p>
          <a:p>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51" y="1642623"/>
            <a:ext cx="5035346" cy="3572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736" y="3071795"/>
            <a:ext cx="4341784" cy="1077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5215281"/>
            <a:ext cx="1578400" cy="535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444" y="5744014"/>
            <a:ext cx="1837021" cy="39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6142878"/>
            <a:ext cx="1728192" cy="390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26">
            <a:extLst>
              <a:ext uri="{FF2B5EF4-FFF2-40B4-BE49-F238E27FC236}">
                <a16:creationId xmlns:a16="http://schemas.microsoft.com/office/drawing/2014/main" id="{E570DCF0-8607-4F9A-8ACB-30CEA5FF986D}"/>
              </a:ext>
            </a:extLst>
          </p:cNvPr>
          <p:cNvSpPr txBox="1"/>
          <p:nvPr/>
        </p:nvSpPr>
        <p:spPr>
          <a:xfrm>
            <a:off x="5452470" y="2622694"/>
            <a:ext cx="3440010" cy="369332"/>
          </a:xfrm>
          <a:prstGeom prst="rect">
            <a:avLst/>
          </a:prstGeom>
          <a:noFill/>
        </p:spPr>
        <p:txBody>
          <a:bodyPr wrap="square" rtlCol="0">
            <a:spAutoFit/>
          </a:bodyPr>
          <a:lstStyle/>
          <a:p>
            <a:r>
              <a:rPr lang="en-US" altLang="zh-CN" dirty="0">
                <a:solidFill>
                  <a:srgbClr val="C00000"/>
                </a:solidFill>
              </a:rPr>
              <a:t>Univariate case of Ep kernel </a:t>
            </a:r>
          </a:p>
        </p:txBody>
      </p:sp>
    </p:spTree>
    <p:extLst>
      <p:ext uri="{BB962C8B-B14F-4D97-AF65-F5344CB8AC3E}">
        <p14:creationId xmlns:p14="http://schemas.microsoft.com/office/powerpoint/2010/main" val="390815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600200"/>
            <a:ext cx="8229600" cy="5213176"/>
          </a:xfrm>
        </p:spPr>
        <p:txBody>
          <a:bodyPr>
            <a:normAutofit/>
          </a:bodyPr>
          <a:lstStyle/>
          <a:p>
            <a:r>
              <a:rPr lang="en-US" altLang="zh-CN" dirty="0" err="1"/>
              <a:t>Epanechnikov</a:t>
            </a:r>
            <a:r>
              <a:rPr lang="zh-CN" altLang="en-US" dirty="0"/>
              <a:t>核函数的三通道彩色图像像素值概率密度估计函数：</a:t>
            </a:r>
            <a:endParaRPr lang="en-US" altLang="zh-CN" dirty="0"/>
          </a:p>
          <a:p>
            <a:pPr marL="0" indent="0">
              <a:buNone/>
            </a:pPr>
            <a:r>
              <a:rPr lang="zh-CN" altLang="en-US" dirty="0"/>
              <a:t>   </a:t>
            </a:r>
            <a:endParaRPr lang="en-US" altLang="zh-CN" dirty="0"/>
          </a:p>
          <a:p>
            <a:pPr marL="0" indent="0">
              <a:buNone/>
            </a:pPr>
            <a:endParaRPr lang="en-US" altLang="zh-CN" dirty="0"/>
          </a:p>
          <a:p>
            <a:r>
              <a:rPr lang="zh-CN" altLang="en-US" dirty="0"/>
              <a:t>实验设计：</a:t>
            </a:r>
            <a:endParaRPr lang="en-US" altLang="zh-CN" dirty="0"/>
          </a:p>
          <a:p>
            <a:pPr marL="0" indent="0">
              <a:buNone/>
            </a:pPr>
            <a:r>
              <a:rPr lang="en-US" altLang="zh-CN" dirty="0"/>
              <a:t>   </a:t>
            </a:r>
          </a:p>
          <a:p>
            <a:pPr marL="0" indent="0">
              <a:buNone/>
            </a:pPr>
            <a:r>
              <a:rPr lang="en-US" altLang="zh-CN" dirty="0"/>
              <a:t>               </a:t>
            </a:r>
            <a:r>
              <a:rPr lang="zh-CN" altLang="en-US" dirty="0"/>
              <a:t>：</a:t>
            </a:r>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dirty="0"/>
              <a:t>：</a:t>
            </a:r>
            <a:endParaRPr lang="en-US" altLang="zh-CN" dirty="0"/>
          </a:p>
          <a:p>
            <a:pPr marL="0" indent="0">
              <a:buNone/>
            </a:pPr>
            <a:endParaRPr lang="en-US" altLang="zh-CN" dirty="0"/>
          </a:p>
          <a:p>
            <a:endParaRPr lang="en-US" altLang="zh-CN" dirty="0"/>
          </a:p>
        </p:txBody>
      </p:sp>
      <p:pic>
        <p:nvPicPr>
          <p:cNvPr id="2052" name="Picture 4" descr="E:\- Work （2016.5.9）\R背景建模图片存放位置\VS PETS 2003\Trainning_bmp\frame0000.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7712" y="3866453"/>
            <a:ext cx="1133128" cy="906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 Work （2016.5.9）\R背景建模图片存放位置\VS PETS 2003\Trainning_bmp\frame007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4336" y="3861049"/>
            <a:ext cx="1133128" cy="90650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E:\- Work （2016.5.9）\R背景建模图片存放位置\VS PETS 2003\Trainning_bmp\frame014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9647" y="3861046"/>
            <a:ext cx="1133128" cy="90650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E:\- Work （2016.5.9）\R背景建模图片存放位置\VS PETS 2003\Trainning_bmp\frame0296.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7872" y="3861048"/>
            <a:ext cx="1133128" cy="90650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4221088"/>
            <a:ext cx="1358974" cy="385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632" y="5626233"/>
            <a:ext cx="316024" cy="323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descr="E:\- Work （2016.5.9）\R背景建模图片存放位置\VS PETS 2003\Testing_bmp\frame0000.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17712" y="4968932"/>
            <a:ext cx="1924764" cy="15398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对象 12"/>
          <p:cNvGraphicFramePr>
            <a:graphicFrameLocks noChangeAspect="1"/>
          </p:cNvGraphicFramePr>
          <p:nvPr>
            <p:extLst>
              <p:ext uri="{D42A27DB-BD31-4B8C-83A1-F6EECF244321}">
                <p14:modId xmlns:p14="http://schemas.microsoft.com/office/powerpoint/2010/main" val="464247991"/>
              </p:ext>
            </p:extLst>
          </p:nvPr>
        </p:nvGraphicFramePr>
        <p:xfrm>
          <a:off x="2597150" y="2297113"/>
          <a:ext cx="4191000" cy="860425"/>
        </p:xfrm>
        <a:graphic>
          <a:graphicData uri="http://schemas.openxmlformats.org/presentationml/2006/ole">
            <mc:AlternateContent xmlns:mc="http://schemas.openxmlformats.org/markup-compatibility/2006">
              <mc:Choice xmlns:v="urn:schemas-microsoft-com:vml" Requires="v">
                <p:oleObj spid="_x0000_s12372" name="Equation" r:id="rId10" imgW="1739880" imgH="355320" progId="Equation.DSMT4">
                  <p:embed/>
                </p:oleObj>
              </mc:Choice>
              <mc:Fallback>
                <p:oleObj name="Equation" r:id="rId10" imgW="1739880" imgH="355320" progId="Equation.DSMT4">
                  <p:embed/>
                  <p:pic>
                    <p:nvPicPr>
                      <p:cNvPr id="9" name="对象 8"/>
                      <p:cNvPicPr>
                        <a:picLocks noChangeAspect="1" noChangeArrowheads="1"/>
                      </p:cNvPicPr>
                      <p:nvPr/>
                    </p:nvPicPr>
                    <p:blipFill>
                      <a:blip r:embed="rId11"/>
                      <a:srcRect/>
                      <a:stretch>
                        <a:fillRect/>
                      </a:stretch>
                    </p:blipFill>
                    <p:spPr bwMode="auto">
                      <a:xfrm>
                        <a:off x="2597150" y="2297113"/>
                        <a:ext cx="41910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9992735"/>
              </p:ext>
            </p:extLst>
          </p:nvPr>
        </p:nvGraphicFramePr>
        <p:xfrm>
          <a:off x="5004048" y="4149080"/>
          <a:ext cx="796196" cy="348981"/>
        </p:xfrm>
        <a:graphic>
          <a:graphicData uri="http://schemas.openxmlformats.org/presentationml/2006/ole">
            <mc:AlternateContent xmlns:mc="http://schemas.openxmlformats.org/markup-compatibility/2006">
              <mc:Choice xmlns:v="urn:schemas-microsoft-com:vml" Requires="v">
                <p:oleObj spid="_x0000_s12373" name="Equation" r:id="rId12" imgW="203040" imgH="88560" progId="Equation.DSMT4">
                  <p:embed/>
                </p:oleObj>
              </mc:Choice>
              <mc:Fallback>
                <p:oleObj name="Equation" r:id="rId12" imgW="203040" imgH="88560" progId="Equation.DSMT4">
                  <p:embed/>
                  <p:pic>
                    <p:nvPicPr>
                      <p:cNvPr id="13" name="对象 12"/>
                      <p:cNvPicPr>
                        <a:picLocks noChangeAspect="1" noChangeArrowheads="1"/>
                      </p:cNvPicPr>
                      <p:nvPr/>
                    </p:nvPicPr>
                    <p:blipFill>
                      <a:blip r:embed="rId13"/>
                      <a:srcRect/>
                      <a:stretch>
                        <a:fillRect/>
                      </a:stretch>
                    </p:blipFill>
                    <p:spPr bwMode="auto">
                      <a:xfrm>
                        <a:off x="5004048" y="4149080"/>
                        <a:ext cx="796196" cy="3489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84417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484784"/>
            <a:ext cx="8229600" cy="5328592"/>
          </a:xfrm>
        </p:spPr>
        <p:txBody>
          <a:bodyPr>
            <a:normAutofit/>
          </a:bodyPr>
          <a:lstStyle/>
          <a:p>
            <a:r>
              <a:rPr lang="zh-CN" altLang="en-US" dirty="0"/>
              <a:t>见证奇迹的时刻（实验结果）：</a:t>
            </a:r>
            <a:endParaRPr lang="en-US" altLang="zh-CN" dirty="0"/>
          </a:p>
          <a:p>
            <a:pPr marL="0" indent="0">
              <a:buNone/>
            </a:pPr>
            <a:r>
              <a:rPr lang="zh-CN" altLang="en-US" dirty="0"/>
              <a:t>   </a:t>
            </a: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r>
              <a:rPr lang="en-US" altLang="zh-CN" dirty="0"/>
              <a:t>          </a:t>
            </a:r>
          </a:p>
          <a:p>
            <a:pPr marL="0" indent="0">
              <a:buNone/>
            </a:pPr>
            <a:endParaRPr lang="en-US" altLang="zh-CN" dirty="0"/>
          </a:p>
          <a:p>
            <a:endParaRPr lang="en-US" altLang="zh-CN" dirty="0"/>
          </a:p>
          <a:p>
            <a:r>
              <a:rPr lang="zh-CN" altLang="en-US" dirty="0">
                <a:solidFill>
                  <a:srgbClr val="C00000"/>
                </a:solidFill>
              </a:rPr>
              <a:t>为什么有运动目标的地方出现了山谷？</a:t>
            </a:r>
            <a:endParaRPr lang="en-US" altLang="zh-CN" dirty="0">
              <a:solidFill>
                <a:srgbClr val="C00000"/>
              </a:solidFill>
            </a:endParaRPr>
          </a:p>
          <a:p>
            <a:r>
              <a:rPr lang="zh-CN" altLang="en-US" dirty="0">
                <a:solidFill>
                  <a:srgbClr val="C00000"/>
                </a:solidFill>
              </a:rPr>
              <a:t>为什么在色块交界和边缘处出现了山谷？</a:t>
            </a:r>
            <a:endParaRPr lang="en-US" altLang="zh-CN" dirty="0">
              <a:solidFill>
                <a:srgbClr val="C00000"/>
              </a:solidFill>
            </a:endParaRPr>
          </a:p>
        </p:txBody>
      </p:sp>
      <p:pic>
        <p:nvPicPr>
          <p:cNvPr id="4099" name="Picture 3" descr="C:\Users\86\Desktop\图2(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96" t="3814" r="5136" b="4037"/>
          <a:stretch/>
        </p:blipFill>
        <p:spPr bwMode="auto">
          <a:xfrm>
            <a:off x="4211960" y="2204864"/>
            <a:ext cx="4824536"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E:\- Work （2016.5.9）\R背景建模图片存放位置\VS PETS 2003\Testing_bmp\frame0000.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053062">
            <a:off x="676107" y="2577650"/>
            <a:ext cx="3131750" cy="2926837"/>
          </a:xfrm>
          <a:prstGeom prst="rect">
            <a:avLst/>
          </a:prstGeom>
          <a:noFill/>
          <a:scene3d>
            <a:camera prst="isometricLeftDown">
              <a:rot lat="2100000" lon="1800000" rev="0"/>
            </a:camera>
            <a:lightRig rig="threePt" dir="t"/>
          </a:scene3d>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6C519EF8-2D0B-4AB3-978A-D98DADB6B7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2889929"/>
            <a:ext cx="316024" cy="323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对象 6">
            <a:extLst>
              <a:ext uri="{FF2B5EF4-FFF2-40B4-BE49-F238E27FC236}">
                <a16:creationId xmlns:a16="http://schemas.microsoft.com/office/drawing/2014/main" id="{4D55BFEE-3884-415C-BC05-5D7A2B7D7D73}"/>
              </a:ext>
            </a:extLst>
          </p:cNvPr>
          <p:cNvGraphicFramePr>
            <a:graphicFrameLocks noChangeAspect="1"/>
          </p:cNvGraphicFramePr>
          <p:nvPr>
            <p:extLst>
              <p:ext uri="{D42A27DB-BD31-4B8C-83A1-F6EECF244321}">
                <p14:modId xmlns:p14="http://schemas.microsoft.com/office/powerpoint/2010/main" val="1414579015"/>
              </p:ext>
            </p:extLst>
          </p:nvPr>
        </p:nvGraphicFramePr>
        <p:xfrm>
          <a:off x="4546972" y="2884934"/>
          <a:ext cx="673100" cy="400050"/>
        </p:xfrm>
        <a:graphic>
          <a:graphicData uri="http://schemas.openxmlformats.org/presentationml/2006/ole">
            <mc:AlternateContent xmlns:mc="http://schemas.openxmlformats.org/markup-compatibility/2006">
              <mc:Choice xmlns:v="urn:schemas-microsoft-com:vml" Requires="v">
                <p:oleObj spid="_x0000_s14341" name="Equation" r:id="rId7" imgW="279360" imgH="164880" progId="Equation.DSMT4">
                  <p:embed/>
                </p:oleObj>
              </mc:Choice>
              <mc:Fallback>
                <p:oleObj name="Equation" r:id="rId7" imgW="279360" imgH="164880" progId="Equation.DSMT4">
                  <p:embed/>
                  <p:pic>
                    <p:nvPicPr>
                      <p:cNvPr id="13" name="对象 12"/>
                      <p:cNvPicPr>
                        <a:picLocks noChangeAspect="1" noChangeArrowheads="1"/>
                      </p:cNvPicPr>
                      <p:nvPr/>
                    </p:nvPicPr>
                    <p:blipFill>
                      <a:blip r:embed="rId8"/>
                      <a:srcRect/>
                      <a:stretch>
                        <a:fillRect/>
                      </a:stretch>
                    </p:blipFill>
                    <p:spPr bwMode="auto">
                      <a:xfrm>
                        <a:off x="4546972" y="2884934"/>
                        <a:ext cx="673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2288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522" y="438062"/>
            <a:ext cx="8229600" cy="735360"/>
          </a:xfrm>
        </p:spPr>
        <p:txBody>
          <a:bodyPr>
            <a:normAutofit fontScale="90000"/>
          </a:bodyPr>
          <a:lstStyle/>
          <a:p>
            <a:r>
              <a:rPr lang="zh-CN" altLang="en-US" dirty="0"/>
              <a:t>解释</a:t>
            </a:r>
            <a:r>
              <a:rPr lang="en-US" altLang="zh-CN" dirty="0"/>
              <a:t>KDE</a:t>
            </a:r>
            <a:r>
              <a:rPr lang="zh-CN" altLang="en-US" dirty="0"/>
              <a:t>形成的崎岖地貌</a:t>
            </a:r>
            <a:r>
              <a:rPr lang="en-US" altLang="zh-CN" dirty="0"/>
              <a:t>(Rough Terrain)</a:t>
            </a:r>
            <a:endParaRPr lang="zh-CN" altLang="en-US" dirty="0"/>
          </a:p>
        </p:txBody>
      </p:sp>
      <p:sp>
        <p:nvSpPr>
          <p:cNvPr id="3" name="内容占位符 2"/>
          <p:cNvSpPr>
            <a:spLocks noGrp="1"/>
          </p:cNvSpPr>
          <p:nvPr>
            <p:ph idx="1"/>
          </p:nvPr>
        </p:nvSpPr>
        <p:spPr>
          <a:xfrm>
            <a:off x="457199" y="1412775"/>
            <a:ext cx="3423727" cy="722787"/>
          </a:xfrm>
        </p:spPr>
        <p:txBody>
          <a:bodyPr>
            <a:normAutofit/>
          </a:bodyPr>
          <a:lstStyle/>
          <a:p>
            <a:r>
              <a:rPr lang="zh-CN" altLang="en-US" dirty="0"/>
              <a:t>草地色块中的某个像素：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cxnSp>
        <p:nvCxnSpPr>
          <p:cNvPr id="4" name="直接箭头连接符 3"/>
          <p:cNvCxnSpPr/>
          <p:nvPr/>
        </p:nvCxnSpPr>
        <p:spPr>
          <a:xfrm flipV="1">
            <a:off x="1187624" y="1974982"/>
            <a:ext cx="0" cy="18002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5" name="直接箭头连接符 4"/>
          <p:cNvCxnSpPr/>
          <p:nvPr/>
        </p:nvCxnSpPr>
        <p:spPr>
          <a:xfrm>
            <a:off x="1187624" y="3775184"/>
            <a:ext cx="1944216" cy="35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6" name="任意多边形 5"/>
          <p:cNvSpPr/>
          <p:nvPr/>
        </p:nvSpPr>
        <p:spPr>
          <a:xfrm>
            <a:off x="1331640" y="2053200"/>
            <a:ext cx="1008112" cy="1570462"/>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oli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0" name="流程图: 汇总连接 9"/>
          <p:cNvSpPr/>
          <p:nvPr/>
        </p:nvSpPr>
        <p:spPr>
          <a:xfrm>
            <a:off x="1835696" y="3730073"/>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流程图: 汇总连接 10"/>
          <p:cNvSpPr/>
          <p:nvPr/>
        </p:nvSpPr>
        <p:spPr>
          <a:xfrm>
            <a:off x="1762968" y="3724832"/>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流程图: 汇总连接 11"/>
          <p:cNvSpPr/>
          <p:nvPr/>
        </p:nvSpPr>
        <p:spPr>
          <a:xfrm>
            <a:off x="1896706" y="3727936"/>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3" name="流程图: 汇总连接 12"/>
          <p:cNvSpPr/>
          <p:nvPr/>
        </p:nvSpPr>
        <p:spPr>
          <a:xfrm>
            <a:off x="1965127" y="3721709"/>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流程图: 汇总连接 13"/>
          <p:cNvSpPr/>
          <p:nvPr/>
        </p:nvSpPr>
        <p:spPr>
          <a:xfrm>
            <a:off x="1619672" y="3734144"/>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TextBox 18"/>
          <p:cNvSpPr txBox="1"/>
          <p:nvPr/>
        </p:nvSpPr>
        <p:spPr>
          <a:xfrm>
            <a:off x="3102835" y="3549478"/>
            <a:ext cx="461054" cy="369332"/>
          </a:xfrm>
          <a:prstGeom prst="rect">
            <a:avLst/>
          </a:prstGeom>
          <a:noFill/>
        </p:spPr>
        <p:txBody>
          <a:bodyPr wrap="square" rtlCol="0">
            <a:spAutoFit/>
          </a:bodyPr>
          <a:lstStyle/>
          <a:p>
            <a:r>
              <a:rPr lang="en-US" altLang="zh-CN" dirty="0"/>
              <a:t>X</a:t>
            </a:r>
          </a:p>
        </p:txBody>
      </p:sp>
      <p:sp>
        <p:nvSpPr>
          <p:cNvPr id="20" name="TextBox 19"/>
          <p:cNvSpPr txBox="1"/>
          <p:nvPr/>
        </p:nvSpPr>
        <p:spPr>
          <a:xfrm>
            <a:off x="294522" y="1974982"/>
            <a:ext cx="821094" cy="646331"/>
          </a:xfrm>
          <a:prstGeom prst="rect">
            <a:avLst/>
          </a:prstGeom>
          <a:noFill/>
        </p:spPr>
        <p:txBody>
          <a:bodyPr wrap="square" rtlCol="0">
            <a:spAutoFit/>
          </a:bodyPr>
          <a:lstStyle/>
          <a:p>
            <a:r>
              <a:rPr lang="en-US" altLang="zh-CN" dirty="0"/>
              <a:t>KDE:</a:t>
            </a:r>
          </a:p>
          <a:p>
            <a:r>
              <a:rPr lang="en-US" altLang="zh-CN" dirty="0" err="1"/>
              <a:t>Pr</a:t>
            </a:r>
            <a:r>
              <a:rPr lang="en-US" altLang="zh-CN" dirty="0"/>
              <a:t>(x)</a:t>
            </a:r>
          </a:p>
        </p:txBody>
      </p:sp>
      <p:cxnSp>
        <p:nvCxnSpPr>
          <p:cNvPr id="8" name="直接箭头连接符 7"/>
          <p:cNvCxnSpPr/>
          <p:nvPr/>
        </p:nvCxnSpPr>
        <p:spPr>
          <a:xfrm flipV="1">
            <a:off x="1216766" y="3896130"/>
            <a:ext cx="485334" cy="39870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53498" y="4225688"/>
            <a:ext cx="2124236" cy="646331"/>
          </a:xfrm>
          <a:prstGeom prst="rect">
            <a:avLst/>
          </a:prstGeom>
          <a:noFill/>
        </p:spPr>
        <p:txBody>
          <a:bodyPr wrap="square" rtlCol="0">
            <a:spAutoFit/>
          </a:bodyPr>
          <a:lstStyle/>
          <a:p>
            <a:r>
              <a:rPr lang="en-US" altLang="zh-CN" dirty="0"/>
              <a:t>History green color</a:t>
            </a:r>
          </a:p>
          <a:p>
            <a:r>
              <a:rPr lang="en-US" altLang="zh-CN" dirty="0"/>
              <a:t> points of the pixel</a:t>
            </a:r>
            <a:endParaRPr lang="zh-CN" altLang="en-US" dirty="0"/>
          </a:p>
        </p:txBody>
      </p:sp>
      <p:sp>
        <p:nvSpPr>
          <p:cNvPr id="22" name="流程图: 汇总连接 21"/>
          <p:cNvSpPr/>
          <p:nvPr/>
        </p:nvSpPr>
        <p:spPr>
          <a:xfrm>
            <a:off x="1550304" y="3721836"/>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流程图: 汇总连接 22"/>
          <p:cNvSpPr/>
          <p:nvPr/>
        </p:nvSpPr>
        <p:spPr>
          <a:xfrm>
            <a:off x="2280061" y="3719166"/>
            <a:ext cx="72728" cy="89124"/>
          </a:xfrm>
          <a:prstGeom prst="flowChartSummingJunction">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26" name="直接箭头连接符 25"/>
          <p:cNvCxnSpPr/>
          <p:nvPr/>
        </p:nvCxnSpPr>
        <p:spPr>
          <a:xfrm flipH="1" flipV="1">
            <a:off x="2349084" y="3896131"/>
            <a:ext cx="753751" cy="3987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2316425" y="4294837"/>
            <a:ext cx="2124236" cy="646331"/>
          </a:xfrm>
          <a:prstGeom prst="rect">
            <a:avLst/>
          </a:prstGeom>
          <a:noFill/>
        </p:spPr>
        <p:txBody>
          <a:bodyPr wrap="square" rtlCol="0">
            <a:spAutoFit/>
          </a:bodyPr>
          <a:lstStyle/>
          <a:p>
            <a:r>
              <a:rPr lang="en-US" altLang="zh-CN" dirty="0"/>
              <a:t>The color from</a:t>
            </a:r>
          </a:p>
          <a:p>
            <a:r>
              <a:rPr lang="en-US" altLang="zh-CN" dirty="0"/>
              <a:t>A soccer player</a:t>
            </a:r>
            <a:endParaRPr lang="zh-CN" altLang="en-US" dirty="0"/>
          </a:p>
        </p:txBody>
      </p:sp>
      <p:cxnSp>
        <p:nvCxnSpPr>
          <p:cNvPr id="33" name="直接连接符 32"/>
          <p:cNvCxnSpPr/>
          <p:nvPr/>
        </p:nvCxnSpPr>
        <p:spPr>
          <a:xfrm flipV="1">
            <a:off x="2314399" y="3504976"/>
            <a:ext cx="2026" cy="30585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70162" y="3532156"/>
            <a:ext cx="1162491" cy="367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1" name="内容占位符 2"/>
          <p:cNvSpPr txBox="1">
            <a:spLocks/>
          </p:cNvSpPr>
          <p:nvPr/>
        </p:nvSpPr>
        <p:spPr>
          <a:xfrm>
            <a:off x="4489648" y="1398918"/>
            <a:ext cx="3682752" cy="57606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CN" altLang="en-US" dirty="0"/>
              <a:t>色块交界处的某个像素：</a:t>
            </a:r>
          </a:p>
        </p:txBody>
      </p:sp>
      <p:cxnSp>
        <p:nvCxnSpPr>
          <p:cNvPr id="42" name="直接箭头连接符 41"/>
          <p:cNvCxnSpPr/>
          <p:nvPr/>
        </p:nvCxnSpPr>
        <p:spPr>
          <a:xfrm flipV="1">
            <a:off x="5796136" y="1974982"/>
            <a:ext cx="0" cy="18002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3" name="直接箭头连接符 42"/>
          <p:cNvCxnSpPr/>
          <p:nvPr/>
        </p:nvCxnSpPr>
        <p:spPr>
          <a:xfrm>
            <a:off x="5796136" y="3775184"/>
            <a:ext cx="1944216" cy="35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4" name="任意多边形 43"/>
          <p:cNvSpPr/>
          <p:nvPr/>
        </p:nvSpPr>
        <p:spPr>
          <a:xfrm>
            <a:off x="6062029" y="2932870"/>
            <a:ext cx="648072" cy="716328"/>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oli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5" name="流程图: 汇总连接 44"/>
          <p:cNvSpPr/>
          <p:nvPr/>
        </p:nvSpPr>
        <p:spPr>
          <a:xfrm>
            <a:off x="6386065" y="3730073"/>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6" name="流程图: 汇总连接 45"/>
          <p:cNvSpPr/>
          <p:nvPr/>
        </p:nvSpPr>
        <p:spPr>
          <a:xfrm>
            <a:off x="6313337" y="3724832"/>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7" name="流程图: 汇总连接 46"/>
          <p:cNvSpPr/>
          <p:nvPr/>
        </p:nvSpPr>
        <p:spPr>
          <a:xfrm>
            <a:off x="6447075" y="3727936"/>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9" name="流程图: 汇总连接 48"/>
          <p:cNvSpPr/>
          <p:nvPr/>
        </p:nvSpPr>
        <p:spPr>
          <a:xfrm>
            <a:off x="6241329" y="3734144"/>
            <a:ext cx="72728" cy="89124"/>
          </a:xfrm>
          <a:prstGeom prst="flowChartSummingJunction">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50" name="TextBox 49"/>
          <p:cNvSpPr txBox="1"/>
          <p:nvPr/>
        </p:nvSpPr>
        <p:spPr>
          <a:xfrm>
            <a:off x="7711347" y="3549478"/>
            <a:ext cx="461054" cy="369332"/>
          </a:xfrm>
          <a:prstGeom prst="rect">
            <a:avLst/>
          </a:prstGeom>
          <a:noFill/>
        </p:spPr>
        <p:txBody>
          <a:bodyPr wrap="square" rtlCol="0">
            <a:spAutoFit/>
          </a:bodyPr>
          <a:lstStyle/>
          <a:p>
            <a:r>
              <a:rPr lang="en-US" altLang="zh-CN" dirty="0"/>
              <a:t>X</a:t>
            </a:r>
          </a:p>
        </p:txBody>
      </p:sp>
      <p:sp>
        <p:nvSpPr>
          <p:cNvPr id="51" name="TextBox 50"/>
          <p:cNvSpPr txBox="1"/>
          <p:nvPr/>
        </p:nvSpPr>
        <p:spPr>
          <a:xfrm>
            <a:off x="4903034" y="1974982"/>
            <a:ext cx="821094" cy="646331"/>
          </a:xfrm>
          <a:prstGeom prst="rect">
            <a:avLst/>
          </a:prstGeom>
          <a:noFill/>
        </p:spPr>
        <p:txBody>
          <a:bodyPr wrap="square" rtlCol="0">
            <a:spAutoFit/>
          </a:bodyPr>
          <a:lstStyle/>
          <a:p>
            <a:r>
              <a:rPr lang="en-US" altLang="zh-CN" dirty="0"/>
              <a:t>KDE:</a:t>
            </a:r>
          </a:p>
          <a:p>
            <a:r>
              <a:rPr lang="en-US" altLang="zh-CN" dirty="0" err="1"/>
              <a:t>Pr</a:t>
            </a:r>
            <a:r>
              <a:rPr lang="en-US" altLang="zh-CN" dirty="0"/>
              <a:t>(x)</a:t>
            </a:r>
          </a:p>
        </p:txBody>
      </p:sp>
      <p:cxnSp>
        <p:nvCxnSpPr>
          <p:cNvPr id="52" name="直接箭头连接符 51"/>
          <p:cNvCxnSpPr/>
          <p:nvPr/>
        </p:nvCxnSpPr>
        <p:spPr>
          <a:xfrm flipV="1">
            <a:off x="5825278" y="3896130"/>
            <a:ext cx="485334" cy="39870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4662010" y="4225688"/>
            <a:ext cx="2106234" cy="646331"/>
          </a:xfrm>
          <a:prstGeom prst="rect">
            <a:avLst/>
          </a:prstGeom>
          <a:noFill/>
        </p:spPr>
        <p:txBody>
          <a:bodyPr wrap="square" rtlCol="0">
            <a:spAutoFit/>
          </a:bodyPr>
          <a:lstStyle/>
          <a:p>
            <a:r>
              <a:rPr lang="en-US" altLang="zh-CN" dirty="0"/>
              <a:t>History A color</a:t>
            </a:r>
          </a:p>
          <a:p>
            <a:r>
              <a:rPr lang="en-US" altLang="zh-CN" dirty="0"/>
              <a:t>points of the pixel</a:t>
            </a:r>
            <a:endParaRPr lang="zh-CN" altLang="en-US" dirty="0"/>
          </a:p>
        </p:txBody>
      </p:sp>
      <p:cxnSp>
        <p:nvCxnSpPr>
          <p:cNvPr id="56" name="直接箭头连接符 55"/>
          <p:cNvCxnSpPr/>
          <p:nvPr/>
        </p:nvCxnSpPr>
        <p:spPr>
          <a:xfrm flipH="1" flipV="1">
            <a:off x="6957596" y="3896131"/>
            <a:ext cx="753751" cy="3987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6924937" y="4274770"/>
            <a:ext cx="2124236" cy="646331"/>
          </a:xfrm>
          <a:prstGeom prst="rect">
            <a:avLst/>
          </a:prstGeom>
          <a:noFill/>
        </p:spPr>
        <p:txBody>
          <a:bodyPr wrap="square" rtlCol="0">
            <a:spAutoFit/>
          </a:bodyPr>
          <a:lstStyle/>
          <a:p>
            <a:r>
              <a:rPr lang="en-US" altLang="zh-CN" dirty="0"/>
              <a:t>History B color</a:t>
            </a:r>
          </a:p>
          <a:p>
            <a:r>
              <a:rPr lang="en-US" altLang="zh-CN" dirty="0"/>
              <a:t>points of the pixel</a:t>
            </a:r>
            <a:endParaRPr lang="zh-CN" altLang="en-US" dirty="0"/>
          </a:p>
        </p:txBody>
      </p:sp>
      <p:sp>
        <p:nvSpPr>
          <p:cNvPr id="65" name="流程图: 汇总连接 64"/>
          <p:cNvSpPr/>
          <p:nvPr/>
        </p:nvSpPr>
        <p:spPr>
          <a:xfrm>
            <a:off x="7033417" y="3742545"/>
            <a:ext cx="72728" cy="89124"/>
          </a:xfrm>
          <a:prstGeom prst="flowChartSummingJunction">
            <a:avLst/>
          </a:prstGeom>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6" name="流程图: 汇总连接 65"/>
          <p:cNvSpPr/>
          <p:nvPr/>
        </p:nvSpPr>
        <p:spPr>
          <a:xfrm>
            <a:off x="7167155" y="3745649"/>
            <a:ext cx="72728" cy="89124"/>
          </a:xfrm>
          <a:prstGeom prst="flowChartSummingJunction">
            <a:avLst/>
          </a:prstGeom>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7" name="流程图: 汇总连接 66"/>
          <p:cNvSpPr/>
          <p:nvPr/>
        </p:nvSpPr>
        <p:spPr>
          <a:xfrm>
            <a:off x="7235576" y="3739422"/>
            <a:ext cx="72728" cy="89124"/>
          </a:xfrm>
          <a:prstGeom prst="flowChartSummingJunction">
            <a:avLst/>
          </a:prstGeom>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69" name="流程图: 汇总连接 68"/>
          <p:cNvSpPr/>
          <p:nvPr/>
        </p:nvSpPr>
        <p:spPr>
          <a:xfrm>
            <a:off x="6892041" y="3739549"/>
            <a:ext cx="72728" cy="89124"/>
          </a:xfrm>
          <a:prstGeom prst="flowChartSummingJunction">
            <a:avLst/>
          </a:prstGeom>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0" name="任意多边形 69"/>
          <p:cNvSpPr/>
          <p:nvPr/>
        </p:nvSpPr>
        <p:spPr>
          <a:xfrm>
            <a:off x="6768244" y="2829116"/>
            <a:ext cx="648072" cy="856395"/>
          </a:xfrm>
          <a:custGeom>
            <a:avLst/>
            <a:gdLst>
              <a:gd name="connsiteX0" fmla="*/ 0 w 577048"/>
              <a:gd name="connsiteY0" fmla="*/ 1029821 h 1047577"/>
              <a:gd name="connsiteX1" fmla="*/ 284085 w 577048"/>
              <a:gd name="connsiteY1" fmla="*/ 12 h 1047577"/>
              <a:gd name="connsiteX2" fmla="*/ 577048 w 577048"/>
              <a:gd name="connsiteY2" fmla="*/ 1047577 h 1047577"/>
            </a:gdLst>
            <a:ahLst/>
            <a:cxnLst>
              <a:cxn ang="0">
                <a:pos x="connsiteX0" y="connsiteY0"/>
              </a:cxn>
              <a:cxn ang="0">
                <a:pos x="connsiteX1" y="connsiteY1"/>
              </a:cxn>
              <a:cxn ang="0">
                <a:pos x="connsiteX2" y="connsiteY2"/>
              </a:cxn>
            </a:cxnLst>
            <a:rect l="l" t="t" r="r" b="b"/>
            <a:pathLst>
              <a:path w="577048" h="1047577">
                <a:moveTo>
                  <a:pt x="0" y="1029821"/>
                </a:moveTo>
                <a:cubicBezTo>
                  <a:pt x="93955" y="513437"/>
                  <a:pt x="187910" y="-2947"/>
                  <a:pt x="284085" y="12"/>
                </a:cubicBezTo>
                <a:cubicBezTo>
                  <a:pt x="380260" y="2971"/>
                  <a:pt x="478654" y="525274"/>
                  <a:pt x="577048" y="1047577"/>
                </a:cubicBezTo>
              </a:path>
            </a:pathLst>
          </a:custGeom>
          <a:ln>
            <a:prstDash val="soli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graphicFrame>
        <p:nvGraphicFramePr>
          <p:cNvPr id="71" name="对象 70"/>
          <p:cNvGraphicFramePr>
            <a:graphicFrameLocks noChangeAspect="1"/>
          </p:cNvGraphicFramePr>
          <p:nvPr>
            <p:extLst>
              <p:ext uri="{D42A27DB-BD31-4B8C-83A1-F6EECF244321}">
                <p14:modId xmlns:p14="http://schemas.microsoft.com/office/powerpoint/2010/main" val="3970090915"/>
              </p:ext>
            </p:extLst>
          </p:nvPr>
        </p:nvGraphicFramePr>
        <p:xfrm>
          <a:off x="2180017" y="2053199"/>
          <a:ext cx="1344613" cy="708025"/>
        </p:xfrm>
        <a:graphic>
          <a:graphicData uri="http://schemas.openxmlformats.org/presentationml/2006/ole">
            <mc:AlternateContent xmlns:mc="http://schemas.openxmlformats.org/markup-compatibility/2006">
              <mc:Choice xmlns:v="urn:schemas-microsoft-com:vml" Requires="v">
                <p:oleObj spid="_x0000_s9375" name="Equation" r:id="rId3" imgW="558720" imgH="291960" progId="Equation.DSMT4">
                  <p:embed/>
                </p:oleObj>
              </mc:Choice>
              <mc:Fallback>
                <p:oleObj name="Equation" r:id="rId3" imgW="558720" imgH="291960" progId="Equation.DSMT4">
                  <p:embed/>
                  <p:pic>
                    <p:nvPicPr>
                      <p:cNvPr id="0" name="对象 20"/>
                      <p:cNvPicPr>
                        <a:picLocks noChangeAspect="1" noChangeArrowheads="1"/>
                      </p:cNvPicPr>
                      <p:nvPr/>
                    </p:nvPicPr>
                    <p:blipFill>
                      <a:blip r:embed="rId4"/>
                      <a:srcRect/>
                      <a:stretch>
                        <a:fillRect/>
                      </a:stretch>
                    </p:blipFill>
                    <p:spPr bwMode="auto">
                      <a:xfrm>
                        <a:off x="2180017" y="2053199"/>
                        <a:ext cx="13446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818779078"/>
              </p:ext>
            </p:extLst>
          </p:nvPr>
        </p:nvGraphicFramePr>
        <p:xfrm>
          <a:off x="6389513" y="2276138"/>
          <a:ext cx="1344612" cy="708025"/>
        </p:xfrm>
        <a:graphic>
          <a:graphicData uri="http://schemas.openxmlformats.org/presentationml/2006/ole">
            <mc:AlternateContent xmlns:mc="http://schemas.openxmlformats.org/markup-compatibility/2006">
              <mc:Choice xmlns:v="urn:schemas-microsoft-com:vml" Requires="v">
                <p:oleObj spid="_x0000_s9376" name="Equation" r:id="rId5" imgW="558720" imgH="291960" progId="Equation.DSMT4">
                  <p:embed/>
                </p:oleObj>
              </mc:Choice>
              <mc:Fallback>
                <p:oleObj name="Equation" r:id="rId5" imgW="558720" imgH="291960" progId="Equation.DSMT4">
                  <p:embed/>
                  <p:pic>
                    <p:nvPicPr>
                      <p:cNvPr id="0" name="对象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513" y="2276138"/>
                        <a:ext cx="1344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 name="内容占位符 2"/>
          <p:cNvSpPr txBox="1">
            <a:spLocks/>
          </p:cNvSpPr>
          <p:nvPr/>
        </p:nvSpPr>
        <p:spPr>
          <a:xfrm>
            <a:off x="518836" y="5373216"/>
            <a:ext cx="8286347" cy="129614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CN" altLang="en-US" dirty="0">
                <a:solidFill>
                  <a:srgbClr val="C00000"/>
                </a:solidFill>
              </a:rPr>
              <a:t>所以，</a:t>
            </a:r>
            <a:r>
              <a:rPr lang="en-US" altLang="zh-CN" dirty="0">
                <a:solidFill>
                  <a:srgbClr val="C00000"/>
                </a:solidFill>
              </a:rPr>
              <a:t>KDE</a:t>
            </a:r>
            <a:r>
              <a:rPr lang="zh-CN" altLang="en-US" dirty="0">
                <a:solidFill>
                  <a:srgbClr val="C00000"/>
                </a:solidFill>
              </a:rPr>
              <a:t>的结果其实相当于新信息与历史信息的相似度，或者说是偏离程度。估计值越高说明数据没怎么变化，估计值越低说明数据</a:t>
            </a:r>
            <a:r>
              <a:rPr lang="zh-CN" altLang="en-US">
                <a:solidFill>
                  <a:srgbClr val="C00000"/>
                </a:solidFill>
              </a:rPr>
              <a:t>发生了很大变化</a:t>
            </a:r>
            <a:r>
              <a:rPr lang="zh-CN" altLang="en-US" dirty="0">
                <a:solidFill>
                  <a:srgbClr val="C00000"/>
                </a:solidFill>
              </a:rPr>
              <a:t>。</a:t>
            </a:r>
          </a:p>
        </p:txBody>
      </p:sp>
    </p:spTree>
    <p:extLst>
      <p:ext uri="{BB962C8B-B14F-4D97-AF65-F5344CB8AC3E}">
        <p14:creationId xmlns:p14="http://schemas.microsoft.com/office/powerpoint/2010/main" val="17170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ppt_x"/>
                                          </p:val>
                                        </p:tav>
                                        <p:tav tm="100000">
                                          <p:val>
                                            <p:strVal val="#ppt_x"/>
                                          </p:val>
                                        </p:tav>
                                      </p:tavLst>
                                    </p:anim>
                                    <p:anim calcmode="lin" valueType="num">
                                      <p:cBhvr additive="base">
                                        <p:cTn id="52" dur="500" fill="hold"/>
                                        <p:tgtEl>
                                          <p:spTgt spid="5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additive="base">
                                        <p:cTn id="59" dur="500" fill="hold"/>
                                        <p:tgtEl>
                                          <p:spTgt spid="57"/>
                                        </p:tgtEl>
                                        <p:attrNameLst>
                                          <p:attrName>ppt_x</p:attrName>
                                        </p:attrNameLst>
                                      </p:cBhvr>
                                      <p:tavLst>
                                        <p:tav tm="0">
                                          <p:val>
                                            <p:strVal val="#ppt_x"/>
                                          </p:val>
                                        </p:tav>
                                        <p:tav tm="100000">
                                          <p:val>
                                            <p:strVal val="#ppt_x"/>
                                          </p:val>
                                        </p:tav>
                                      </p:tavLst>
                                    </p:anim>
                                    <p:anim calcmode="lin" valueType="num">
                                      <p:cBhvr additive="base">
                                        <p:cTn id="60" dur="500" fill="hold"/>
                                        <p:tgtEl>
                                          <p:spTgt spid="5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500" fill="hold"/>
                                        <p:tgtEl>
                                          <p:spTgt spid="66"/>
                                        </p:tgtEl>
                                        <p:attrNameLst>
                                          <p:attrName>ppt_x</p:attrName>
                                        </p:attrNameLst>
                                      </p:cBhvr>
                                      <p:tavLst>
                                        <p:tav tm="0">
                                          <p:val>
                                            <p:strVal val="#ppt_x"/>
                                          </p:val>
                                        </p:tav>
                                        <p:tav tm="100000">
                                          <p:val>
                                            <p:strVal val="#ppt_x"/>
                                          </p:val>
                                        </p:tav>
                                      </p:tavLst>
                                    </p:anim>
                                    <p:anim calcmode="lin" valueType="num">
                                      <p:cBhvr additive="base">
                                        <p:cTn id="68" dur="500" fill="hold"/>
                                        <p:tgtEl>
                                          <p:spTgt spid="6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500" fill="hold"/>
                                        <p:tgtEl>
                                          <p:spTgt spid="67"/>
                                        </p:tgtEl>
                                        <p:attrNameLst>
                                          <p:attrName>ppt_x</p:attrName>
                                        </p:attrNameLst>
                                      </p:cBhvr>
                                      <p:tavLst>
                                        <p:tav tm="0">
                                          <p:val>
                                            <p:strVal val="#ppt_x"/>
                                          </p:val>
                                        </p:tav>
                                        <p:tav tm="100000">
                                          <p:val>
                                            <p:strVal val="#ppt_x"/>
                                          </p:val>
                                        </p:tav>
                                      </p:tavLst>
                                    </p:anim>
                                    <p:anim calcmode="lin" valueType="num">
                                      <p:cBhvr additive="base">
                                        <p:cTn id="72" dur="500" fill="hold"/>
                                        <p:tgtEl>
                                          <p:spTgt spid="6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fill="hold"/>
                                        <p:tgtEl>
                                          <p:spTgt spid="69"/>
                                        </p:tgtEl>
                                        <p:attrNameLst>
                                          <p:attrName>ppt_x</p:attrName>
                                        </p:attrNameLst>
                                      </p:cBhvr>
                                      <p:tavLst>
                                        <p:tav tm="0">
                                          <p:val>
                                            <p:strVal val="#ppt_x"/>
                                          </p:val>
                                        </p:tav>
                                        <p:tav tm="100000">
                                          <p:val>
                                            <p:strVal val="#ppt_x"/>
                                          </p:val>
                                        </p:tav>
                                      </p:tavLst>
                                    </p:anim>
                                    <p:anim calcmode="lin" valueType="num">
                                      <p:cBhvr additive="base">
                                        <p:cTn id="76" dur="500" fill="hold"/>
                                        <p:tgtEl>
                                          <p:spTgt spid="6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additive="base">
                                        <p:cTn id="83" dur="500" fill="hold"/>
                                        <p:tgtEl>
                                          <p:spTgt spid="72"/>
                                        </p:tgtEl>
                                        <p:attrNameLst>
                                          <p:attrName>ppt_x</p:attrName>
                                        </p:attrNameLst>
                                      </p:cBhvr>
                                      <p:tavLst>
                                        <p:tav tm="0">
                                          <p:val>
                                            <p:strVal val="#ppt_x"/>
                                          </p:val>
                                        </p:tav>
                                        <p:tav tm="100000">
                                          <p:val>
                                            <p:strVal val="#ppt_x"/>
                                          </p:val>
                                        </p:tav>
                                      </p:tavLst>
                                    </p:anim>
                                    <p:anim calcmode="lin" valueType="num">
                                      <p:cBhvr additive="base">
                                        <p:cTn id="8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animBg="1"/>
      <p:bldP spid="45" grpId="0" animBg="1"/>
      <p:bldP spid="46" grpId="0" animBg="1"/>
      <p:bldP spid="47" grpId="0" animBg="1"/>
      <p:bldP spid="49" grpId="0" animBg="1"/>
      <p:bldP spid="50" grpId="0"/>
      <p:bldP spid="51" grpId="0"/>
      <p:bldP spid="53" grpId="0"/>
      <p:bldP spid="57" grpId="0"/>
      <p:bldP spid="65" grpId="0" animBg="1"/>
      <p:bldP spid="66" grpId="0" animBg="1"/>
      <p:bldP spid="67" grpId="0" animBg="1"/>
      <p:bldP spid="69" grpId="0" animBg="1"/>
      <p:bldP spid="70"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600200"/>
            <a:ext cx="8229600" cy="5213176"/>
          </a:xfrm>
        </p:spPr>
        <p:txBody>
          <a:bodyPr>
            <a:normAutofit/>
          </a:bodyPr>
          <a:lstStyle/>
          <a:p>
            <a:r>
              <a:rPr lang="zh-CN" altLang="en-US" dirty="0"/>
              <a:t>第二组实验结果（视频监控场景）：</a:t>
            </a:r>
            <a:endParaRPr lang="en-US" altLang="zh-CN" dirty="0"/>
          </a:p>
          <a:p>
            <a:pPr marL="0" indent="0">
              <a:buNone/>
            </a:pPr>
            <a:r>
              <a:rPr lang="zh-CN" altLang="en-US" dirty="0"/>
              <a:t>   </a:t>
            </a: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p:txBody>
      </p:sp>
      <p:pic>
        <p:nvPicPr>
          <p:cNvPr id="1027" name="Picture 3" descr="D:\- Journals and Conferences\中国自动化大会\所有相关的图表\图1\2011.7.16 PETS2009 KDE landscape.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615" t="6122" r="6672" b="4082"/>
          <a:stretch/>
        </p:blipFill>
        <p:spPr bwMode="auto">
          <a:xfrm>
            <a:off x="4554563" y="2492896"/>
            <a:ext cx="4536504" cy="3383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 Journals and Conferences\中国自动化大会\所有相关的图表\图1\frame_0777.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492680">
            <a:off x="760445" y="2724176"/>
            <a:ext cx="3254891" cy="2965224"/>
          </a:xfrm>
          <a:prstGeom prst="rect">
            <a:avLst/>
          </a:prstGeom>
          <a:noFill/>
          <a:scene3d>
            <a:camera prst="isometricLeftDown">
              <a:rot lat="2100000" lon="18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003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67544" y="1340768"/>
            <a:ext cx="8229600" cy="5213176"/>
          </a:xfrm>
        </p:spPr>
        <p:txBody>
          <a:bodyPr>
            <a:normAutofit/>
          </a:bodyPr>
          <a:lstStyle/>
          <a:p>
            <a:r>
              <a:rPr lang="en-US" altLang="zh-CN" dirty="0"/>
              <a:t>One step further</a:t>
            </a:r>
            <a:r>
              <a:rPr lang="zh-CN" altLang="en-US" dirty="0"/>
              <a:t>：利用</a:t>
            </a:r>
            <a:r>
              <a:rPr lang="en-US" altLang="zh-CN" dirty="0"/>
              <a:t>KDE</a:t>
            </a:r>
            <a:r>
              <a:rPr lang="zh-CN" altLang="en-US" dirty="0"/>
              <a:t>进行运动目标视觉检测</a:t>
            </a:r>
            <a:endParaRPr lang="en-US" altLang="zh-CN" dirty="0"/>
          </a:p>
          <a:p>
            <a:pPr marL="0" indent="0">
              <a:buNone/>
            </a:pPr>
            <a:r>
              <a:rPr lang="zh-CN" altLang="en-US" dirty="0"/>
              <a:t>   </a:t>
            </a: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429000"/>
            <a:ext cx="2088233" cy="776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D:\- Journals and Conferences\系统仿真学报 KDE论文 2010年11月底开始\最新整理的KDE论文插图\xin图2\xin图2.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7" y="1772816"/>
            <a:ext cx="6335763" cy="508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6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600200"/>
            <a:ext cx="8229600" cy="5213176"/>
          </a:xfrm>
        </p:spPr>
        <p:txBody>
          <a:bodyPr>
            <a:normAutofit/>
          </a:bodyPr>
          <a:lstStyle/>
          <a:p>
            <a:r>
              <a:rPr lang="zh-CN" altLang="en-US" dirty="0"/>
              <a:t>算法处理时间</a:t>
            </a:r>
            <a:endParaRPr lang="en-US" altLang="zh-CN" dirty="0"/>
          </a:p>
          <a:p>
            <a:pPr marL="0" indent="0">
              <a:buNone/>
            </a:pPr>
            <a:r>
              <a:rPr lang="zh-CN" altLang="en-US" dirty="0"/>
              <a:t>   </a:t>
            </a: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p:txBody>
      </p:sp>
      <p:pic>
        <p:nvPicPr>
          <p:cNvPr id="3074" name="Picture 2" descr="D:\- Journals and Conferences\系统仿真学报 KDE论文 2010年11月底开始\最新整理的KDE论文插图\xin图11\图11.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2232174"/>
            <a:ext cx="6797675" cy="4221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65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229600" cy="990600"/>
          </a:xfrm>
        </p:spPr>
        <p:txBody>
          <a:bodyPr/>
          <a:lstStyle/>
          <a:p>
            <a:r>
              <a:rPr lang="zh-CN" altLang="en-US" dirty="0"/>
              <a:t>两种学习方法（</a:t>
            </a:r>
            <a:r>
              <a:rPr lang="en-US" altLang="zh-CN" dirty="0"/>
              <a:t>Two learning ways</a:t>
            </a:r>
            <a:r>
              <a:rPr lang="zh-CN" altLang="en-US" dirty="0"/>
              <a:t>）</a:t>
            </a:r>
          </a:p>
        </p:txBody>
      </p:sp>
      <p:sp>
        <p:nvSpPr>
          <p:cNvPr id="3" name="内容占位符 2"/>
          <p:cNvSpPr>
            <a:spLocks noGrp="1"/>
          </p:cNvSpPr>
          <p:nvPr>
            <p:ph idx="1"/>
          </p:nvPr>
        </p:nvSpPr>
        <p:spPr>
          <a:xfrm>
            <a:off x="467544" y="1340768"/>
            <a:ext cx="8496944" cy="5256584"/>
          </a:xfrm>
        </p:spPr>
        <p:txBody>
          <a:bodyPr/>
          <a:lstStyle/>
          <a:p>
            <a:r>
              <a:rPr lang="zh-CN" altLang="en-US" dirty="0"/>
              <a:t>有监督学习（</a:t>
            </a:r>
            <a:r>
              <a:rPr lang="en-US" altLang="zh-CN" dirty="0"/>
              <a:t>Supervised  Learning</a:t>
            </a:r>
            <a:r>
              <a:rPr lang="zh-CN" altLang="en-US" dirty="0"/>
              <a:t>）</a:t>
            </a:r>
            <a:endParaRPr lang="en-US" altLang="zh-CN" dirty="0"/>
          </a:p>
          <a:p>
            <a:pPr marL="0" indent="0">
              <a:buNone/>
            </a:pPr>
            <a:r>
              <a:rPr lang="en-US" altLang="zh-CN" dirty="0"/>
              <a:t>     </a:t>
            </a:r>
            <a:r>
              <a:rPr lang="zh-CN" altLang="en-US" dirty="0"/>
              <a:t>是指有“老师”存在的学习过程。在训练过程中，老师提供对错指示，告知最终答案。学生根据学习过程中获得的经验、技能，对之前没有学过的问题也能做出正确回答。</a:t>
            </a:r>
            <a:r>
              <a:rPr lang="zh-CN" altLang="en-US" dirty="0">
                <a:solidFill>
                  <a:srgbClr val="C00000"/>
                </a:solidFill>
              </a:rPr>
              <a:t>有监督学习最重要的特征是需要明确的训练过程，而且用于训练的数据是带有明确的人为标签的。</a:t>
            </a:r>
            <a:r>
              <a:rPr lang="zh-CN" altLang="en-US" dirty="0"/>
              <a:t>分类器、回归是典型的有监督学习。</a:t>
            </a:r>
            <a:endParaRPr lang="en-US" altLang="zh-CN" dirty="0">
              <a:solidFill>
                <a:srgbClr val="C00000"/>
              </a:solidFill>
            </a:endParaRPr>
          </a:p>
          <a:p>
            <a:pPr marL="0" indent="0">
              <a:buNone/>
            </a:pPr>
            <a:endParaRPr lang="en-US" altLang="zh-CN" dirty="0"/>
          </a:p>
          <a:p>
            <a:r>
              <a:rPr lang="zh-CN" altLang="en-US" dirty="0"/>
              <a:t>无监督学习（</a:t>
            </a:r>
            <a:r>
              <a:rPr lang="en-US" altLang="zh-CN" dirty="0"/>
              <a:t>Unsupervised  Learning</a:t>
            </a:r>
            <a:r>
              <a:rPr lang="zh-CN" altLang="en-US" dirty="0"/>
              <a:t>）</a:t>
            </a:r>
            <a:endParaRPr lang="en-US" altLang="zh-CN" dirty="0"/>
          </a:p>
          <a:p>
            <a:pPr marL="0" indent="0">
              <a:buNone/>
            </a:pPr>
            <a:r>
              <a:rPr lang="en-US" altLang="zh-CN" dirty="0"/>
              <a:t>    </a:t>
            </a:r>
            <a:r>
              <a:rPr lang="zh-CN" altLang="en-US" dirty="0"/>
              <a:t>是指在没有老师的情况下，学生自学的过程。无监督学习不解决像监督学习那样的有明确答案的问题，而往往倾向于得到</a:t>
            </a:r>
            <a:r>
              <a:rPr lang="zh-CN" altLang="en-US" dirty="0">
                <a:solidFill>
                  <a:srgbClr val="C00000"/>
                </a:solidFill>
              </a:rPr>
              <a:t>结构性的数据特征</a:t>
            </a:r>
            <a:r>
              <a:rPr lang="zh-CN" altLang="en-US" dirty="0"/>
              <a:t>。</a:t>
            </a:r>
            <a:r>
              <a:rPr lang="zh-CN" altLang="en-US" dirty="0">
                <a:solidFill>
                  <a:srgbClr val="C00000"/>
                </a:solidFill>
              </a:rPr>
              <a:t>无监督学习的特征是训练数据不带有明确数据标签。</a:t>
            </a:r>
            <a:r>
              <a:rPr lang="zh-CN" altLang="en-US" dirty="0"/>
              <a:t>聚类是典型的无监督学习方法。</a:t>
            </a:r>
          </a:p>
        </p:txBody>
      </p:sp>
    </p:spTree>
    <p:extLst>
      <p:ext uri="{BB962C8B-B14F-4D97-AF65-F5344CB8AC3E}">
        <p14:creationId xmlns:p14="http://schemas.microsoft.com/office/powerpoint/2010/main" val="243181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a:xfrm>
            <a:off x="457200" y="1340768"/>
            <a:ext cx="8229600" cy="5184576"/>
          </a:xfrm>
        </p:spPr>
        <p:txBody>
          <a:bodyPr>
            <a:normAutofit lnSpcReduction="10000"/>
          </a:bodyPr>
          <a:lstStyle/>
          <a:p>
            <a:r>
              <a:rPr lang="zh-CN" altLang="en-US" dirty="0"/>
              <a:t>对带宽</a:t>
            </a:r>
            <a:r>
              <a:rPr lang="en-US" altLang="zh-CN" dirty="0"/>
              <a:t>h</a:t>
            </a:r>
            <a:r>
              <a:rPr lang="zh-CN" altLang="en-US" dirty="0"/>
              <a:t>的讨论：</a:t>
            </a:r>
            <a:endParaRPr lang="en-US" altLang="zh-CN" dirty="0"/>
          </a:p>
          <a:p>
            <a:pPr marL="0" indent="0">
              <a:buNone/>
            </a:pPr>
            <a:r>
              <a:rPr lang="en-US" altLang="zh-CN" dirty="0"/>
              <a:t>      </a:t>
            </a:r>
            <a:r>
              <a:rPr lang="zh-CN" altLang="en-US" sz="2000" dirty="0"/>
              <a:t>构造两个高斯函数</a:t>
            </a:r>
            <a:r>
              <a:rPr lang="en-US" altLang="zh-CN" sz="2000" dirty="0"/>
              <a:t>N(-2,1)</a:t>
            </a:r>
            <a:r>
              <a:rPr lang="zh-CN" altLang="en-US" sz="2000" dirty="0"/>
              <a:t>与</a:t>
            </a:r>
            <a:r>
              <a:rPr lang="en-US" altLang="zh-CN" sz="2000" dirty="0"/>
              <a:t>N(1,1)</a:t>
            </a:r>
            <a:r>
              <a:rPr lang="zh-CN" altLang="en-US" sz="2000" dirty="0"/>
              <a:t>，各自随机生成</a:t>
            </a:r>
            <a:r>
              <a:rPr lang="en-US" altLang="zh-CN" sz="2000" dirty="0"/>
              <a:t>500</a:t>
            </a:r>
            <a:r>
              <a:rPr lang="zh-CN" altLang="en-US" sz="2000" dirty="0"/>
              <a:t>个点，用</a:t>
            </a:r>
            <a:endParaRPr lang="en-US" altLang="zh-CN" sz="2000" dirty="0"/>
          </a:p>
          <a:p>
            <a:pPr marL="0" indent="0">
              <a:buNone/>
            </a:pPr>
            <a:r>
              <a:rPr lang="en-US" altLang="zh-CN" sz="2000" dirty="0"/>
              <a:t>       </a:t>
            </a:r>
            <a:r>
              <a:rPr lang="en-US" altLang="zh-CN" sz="2000" dirty="0" err="1"/>
              <a:t>Epanechnikov</a:t>
            </a:r>
            <a:r>
              <a:rPr lang="zh-CN" altLang="en-US" sz="2000" dirty="0"/>
              <a:t>核函数进行逼近。</a:t>
            </a:r>
            <a:endParaRPr lang="en-US" altLang="zh-CN" sz="2000" dirty="0"/>
          </a:p>
          <a:p>
            <a:pPr marL="0" indent="0">
              <a:buNone/>
            </a:pPr>
            <a:r>
              <a:rPr lang="zh-CN" altLang="en-US" dirty="0"/>
              <a:t>   </a:t>
            </a:r>
            <a:endParaRPr lang="en-US" altLang="zh-CN" dirty="0"/>
          </a:p>
          <a:p>
            <a:pPr marL="0" indent="0">
              <a:buNone/>
            </a:pPr>
            <a:endParaRPr lang="en-US" altLang="zh-CN" dirty="0"/>
          </a:p>
          <a:p>
            <a:pPr marL="0" indent="0">
              <a:buNone/>
            </a:pPr>
            <a:r>
              <a:rPr lang="en-US" altLang="zh-CN" dirty="0"/>
              <a:t>     </a:t>
            </a:r>
            <a:r>
              <a:rPr lang="zh-CN" altLang="en-US" dirty="0">
                <a:solidFill>
                  <a:srgbClr val="00B050"/>
                </a:solidFill>
              </a:rPr>
              <a:t>绿色：真实函数线</a:t>
            </a:r>
            <a:endParaRPr lang="en-US" altLang="zh-CN" dirty="0">
              <a:solidFill>
                <a:srgbClr val="00B050"/>
              </a:solidFill>
            </a:endParaRPr>
          </a:p>
          <a:p>
            <a:pPr marL="0" indent="0">
              <a:buNone/>
            </a:pPr>
            <a:r>
              <a:rPr lang="en-US" altLang="zh-CN" dirty="0">
                <a:solidFill>
                  <a:srgbClr val="00B050"/>
                </a:solidFill>
              </a:rPr>
              <a:t>     </a:t>
            </a:r>
            <a:r>
              <a:rPr lang="zh-CN" altLang="en-US" dirty="0"/>
              <a:t>黑色：</a:t>
            </a:r>
            <a:r>
              <a:rPr lang="en-US" altLang="zh-CN" dirty="0"/>
              <a:t>h=0.7</a:t>
            </a:r>
          </a:p>
          <a:p>
            <a:pPr marL="0" indent="0">
              <a:buNone/>
            </a:pPr>
            <a:r>
              <a:rPr lang="en-US" altLang="zh-CN" dirty="0">
                <a:solidFill>
                  <a:srgbClr val="00B050"/>
                </a:solidFill>
              </a:rPr>
              <a:t>     </a:t>
            </a:r>
            <a:r>
              <a:rPr lang="zh-CN" altLang="en-US" dirty="0">
                <a:solidFill>
                  <a:srgbClr val="FF0000"/>
                </a:solidFill>
              </a:rPr>
              <a:t>红色：</a:t>
            </a:r>
            <a:r>
              <a:rPr lang="en-US" altLang="zh-CN" dirty="0">
                <a:solidFill>
                  <a:srgbClr val="FF0000"/>
                </a:solidFill>
              </a:rPr>
              <a:t>h=0.855</a:t>
            </a:r>
          </a:p>
          <a:p>
            <a:pPr marL="0" indent="0">
              <a:buNone/>
            </a:pPr>
            <a:r>
              <a:rPr lang="en-US" altLang="zh-CN" dirty="0">
                <a:solidFill>
                  <a:srgbClr val="00B050"/>
                </a:solidFill>
              </a:rPr>
              <a:t>     </a:t>
            </a:r>
            <a:r>
              <a:rPr lang="zh-CN" altLang="en-US" dirty="0">
                <a:solidFill>
                  <a:srgbClr val="0070C0"/>
                </a:solidFill>
              </a:rPr>
              <a:t>蓝色：</a:t>
            </a:r>
            <a:r>
              <a:rPr lang="en-US" altLang="zh-CN" dirty="0">
                <a:solidFill>
                  <a:srgbClr val="0070C0"/>
                </a:solidFill>
              </a:rPr>
              <a:t>h=1.5</a:t>
            </a:r>
          </a:p>
          <a:p>
            <a:pPr marL="0" indent="0">
              <a:buNone/>
            </a:pPr>
            <a:r>
              <a:rPr lang="en-US" altLang="zh-CN" dirty="0"/>
              <a:t> </a:t>
            </a:r>
          </a:p>
          <a:p>
            <a:pPr marL="0" indent="0">
              <a:buNone/>
            </a:pPr>
            <a:r>
              <a:rPr lang="zh-CN" altLang="en-US" dirty="0"/>
              <a:t>哪个是欠平滑？</a:t>
            </a:r>
            <a:endParaRPr lang="en-US" altLang="zh-CN" dirty="0"/>
          </a:p>
          <a:p>
            <a:pPr marL="0" indent="0">
              <a:buNone/>
            </a:pPr>
            <a:r>
              <a:rPr lang="zh-CN" altLang="en-US" dirty="0"/>
              <a:t>哪个是过平滑？</a:t>
            </a:r>
            <a:r>
              <a:rPr lang="en-US" altLang="zh-CN" dirty="0"/>
              <a:t> </a:t>
            </a:r>
          </a:p>
          <a:p>
            <a:pPr marL="0" indent="0">
              <a:buNone/>
            </a:pPr>
            <a:endParaRPr lang="en-US"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502" y="2492896"/>
            <a:ext cx="5730498"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7069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6813"/>
            <a:ext cx="8229600" cy="990600"/>
          </a:xfrm>
        </p:spPr>
        <p:txBody>
          <a:bodyPr>
            <a:normAutofit/>
          </a:bodyPr>
          <a:lstStyle/>
          <a:p>
            <a:r>
              <a:rPr lang="en-US" altLang="zh-CN" dirty="0"/>
              <a:t>Future directions of KDE</a:t>
            </a:r>
            <a:endParaRPr lang="zh-CN" altLang="en-US" dirty="0"/>
          </a:p>
        </p:txBody>
      </p:sp>
      <p:sp>
        <p:nvSpPr>
          <p:cNvPr id="3" name="内容占位符 2"/>
          <p:cNvSpPr>
            <a:spLocks noGrp="1"/>
          </p:cNvSpPr>
          <p:nvPr>
            <p:ph idx="1"/>
          </p:nvPr>
        </p:nvSpPr>
        <p:spPr>
          <a:xfrm>
            <a:off x="457200" y="1124744"/>
            <a:ext cx="8229600" cy="4680520"/>
          </a:xfrm>
        </p:spPr>
        <p:txBody>
          <a:bodyPr>
            <a:normAutofit/>
          </a:bodyPr>
          <a:lstStyle/>
          <a:p>
            <a:r>
              <a:rPr lang="en-US" altLang="zh-CN" dirty="0"/>
              <a:t>Self-adaptive bandwidth parameter “h”</a:t>
            </a:r>
            <a:r>
              <a:rPr lang="zh-CN" altLang="en-US" dirty="0"/>
              <a:t>：</a:t>
            </a:r>
            <a:endParaRPr lang="en-US" altLang="zh-CN" dirty="0"/>
          </a:p>
          <a:p>
            <a:pPr marL="0" indent="0">
              <a:buNone/>
            </a:pPr>
            <a:r>
              <a:rPr lang="en-US" altLang="zh-CN" sz="1700" dirty="0"/>
              <a:t>        </a:t>
            </a:r>
          </a:p>
          <a:p>
            <a:pPr marL="0" indent="0">
              <a:buNone/>
            </a:pPr>
            <a:r>
              <a:rPr lang="en-US" altLang="zh-CN" sz="1700" dirty="0"/>
              <a:t>        traditional method 1:</a:t>
            </a:r>
            <a:r>
              <a:rPr lang="zh-CN" altLang="en-US" sz="1700" dirty="0"/>
              <a:t> </a:t>
            </a:r>
            <a:r>
              <a:rPr lang="en-US" altLang="zh-CN" sz="1700" dirty="0"/>
              <a:t>Plug-in method (rule-of-thumb) </a:t>
            </a:r>
            <a:r>
              <a:rPr lang="zh-CN" altLang="en-US" sz="1700" dirty="0"/>
              <a:t>经验法则 </a:t>
            </a:r>
            <a:r>
              <a:rPr lang="en-US" altLang="zh-CN" sz="1700" dirty="0"/>
              <a:t>x10, x2</a:t>
            </a:r>
          </a:p>
          <a:p>
            <a:pPr marL="0" indent="0">
              <a:buNone/>
            </a:pPr>
            <a:endParaRPr lang="en-US" altLang="zh-CN" sz="1700" dirty="0"/>
          </a:p>
          <a:p>
            <a:pPr marL="0" indent="0">
              <a:buNone/>
            </a:pPr>
            <a:r>
              <a:rPr lang="en-US" altLang="zh-CN" sz="1700" dirty="0"/>
              <a:t>        traditional method 2: Cross-validation method (check out the attached PPT)</a:t>
            </a:r>
            <a:r>
              <a:rPr lang="zh-CN" altLang="en-US" sz="1700" dirty="0"/>
              <a:t> </a:t>
            </a:r>
            <a:endParaRPr lang="en-US" altLang="zh-CN" sz="1700" dirty="0"/>
          </a:p>
          <a:p>
            <a:pPr marL="0" indent="0">
              <a:buNone/>
            </a:pPr>
            <a:endParaRPr lang="en-US" altLang="zh-CN" dirty="0"/>
          </a:p>
          <a:p>
            <a:pPr marL="0" indent="0">
              <a:buNone/>
            </a:pPr>
            <a:endParaRPr lang="en-US" altLang="zh-CN" dirty="0"/>
          </a:p>
          <a:p>
            <a:r>
              <a:rPr lang="en-US" altLang="zh-CN" dirty="0"/>
              <a:t>Self-adaptive weight parameters “</a:t>
            </a:r>
            <a:r>
              <a:rPr lang="el-GR" altLang="zh-CN" dirty="0"/>
              <a:t>θ</a:t>
            </a:r>
            <a:r>
              <a:rPr lang="en-US" altLang="zh-CN" dirty="0"/>
              <a:t>”s</a:t>
            </a:r>
            <a:r>
              <a:rPr lang="zh-CN" altLang="en-US" dirty="0"/>
              <a:t>：</a:t>
            </a:r>
            <a:endParaRPr lang="en-US" altLang="zh-CN" dirty="0"/>
          </a:p>
          <a:p>
            <a:endParaRPr lang="en-US" altLang="zh-CN" dirty="0"/>
          </a:p>
          <a:p>
            <a:endParaRPr lang="en-US" altLang="zh-CN" dirty="0"/>
          </a:p>
          <a:p>
            <a:r>
              <a:rPr lang="en-US" altLang="zh-CN" dirty="0"/>
              <a:t>Reference</a:t>
            </a:r>
            <a:r>
              <a:rPr lang="zh-CN" altLang="en-US" dirty="0"/>
              <a:t>：</a:t>
            </a:r>
            <a:endParaRPr lang="en-US" altLang="zh-CN" dirty="0"/>
          </a:p>
          <a:p>
            <a:pPr marL="0" indent="0">
              <a:buNone/>
            </a:pPr>
            <a:endParaRPr lang="en-US" altLang="zh-CN" dirty="0"/>
          </a:p>
          <a:p>
            <a:pPr marL="0" indent="0">
              <a:buNone/>
            </a:pP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2421557541"/>
              </p:ext>
            </p:extLst>
          </p:nvPr>
        </p:nvGraphicFramePr>
        <p:xfrm>
          <a:off x="971600" y="4008419"/>
          <a:ext cx="2047875" cy="708025"/>
        </p:xfrm>
        <a:graphic>
          <a:graphicData uri="http://schemas.openxmlformats.org/presentationml/2006/ole">
            <mc:AlternateContent xmlns:mc="http://schemas.openxmlformats.org/markup-compatibility/2006">
              <mc:Choice xmlns:v="urn:schemas-microsoft-com:vml" Requires="v">
                <p:oleObj spid="_x0000_s6496" name="Equation" r:id="rId3" imgW="850680" imgH="291960" progId="Equation.DSMT4">
                  <p:embed/>
                </p:oleObj>
              </mc:Choice>
              <mc:Fallback>
                <p:oleObj name="Equation" r:id="rId3" imgW="850680" imgH="291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008419"/>
                        <a:ext cx="2047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62819705"/>
              </p:ext>
            </p:extLst>
          </p:nvPr>
        </p:nvGraphicFramePr>
        <p:xfrm>
          <a:off x="3649958" y="4385811"/>
          <a:ext cx="336550" cy="615950"/>
        </p:xfrm>
        <a:graphic>
          <a:graphicData uri="http://schemas.openxmlformats.org/presentationml/2006/ole">
            <mc:AlternateContent xmlns:mc="http://schemas.openxmlformats.org/markup-compatibility/2006">
              <mc:Choice xmlns:v="urn:schemas-microsoft-com:vml" Requires="v">
                <p:oleObj spid="_x0000_s6497" name="Equation" r:id="rId5" imgW="139680" imgH="253800" progId="Equation.DSMT4">
                  <p:embed/>
                </p:oleObj>
              </mc:Choice>
              <mc:Fallback>
                <p:oleObj name="Equation" r:id="rId5" imgW="139680" imgH="253800" progId="Equation.DSMT4">
                  <p:embed/>
                  <p:pic>
                    <p:nvPicPr>
                      <p:cNvPr id="0" name=""/>
                      <p:cNvPicPr>
                        <a:picLocks noChangeAspect="1" noChangeArrowheads="1"/>
                      </p:cNvPicPr>
                      <p:nvPr/>
                    </p:nvPicPr>
                    <p:blipFill>
                      <a:blip r:embed="rId6"/>
                      <a:srcRect/>
                      <a:stretch>
                        <a:fillRect/>
                      </a:stretch>
                    </p:blipFill>
                    <p:spPr bwMode="auto">
                      <a:xfrm>
                        <a:off x="3649958" y="4385811"/>
                        <a:ext cx="3365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p:nvPr/>
        </p:nvSpPr>
        <p:spPr>
          <a:xfrm>
            <a:off x="2708675" y="4509120"/>
            <a:ext cx="941283" cy="369332"/>
          </a:xfrm>
          <a:prstGeom prst="rect">
            <a:avLst/>
          </a:prstGeom>
        </p:spPr>
        <p:txBody>
          <a:bodyPr wrap="none">
            <a:spAutoFit/>
          </a:bodyPr>
          <a:lstStyle/>
          <a:p>
            <a:r>
              <a:rPr lang="en-US" altLang="zh-CN" dirty="0"/>
              <a:t>Usually</a:t>
            </a:r>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1267" y="4427007"/>
            <a:ext cx="2094472" cy="57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直接箭头连接符 14"/>
          <p:cNvCxnSpPr/>
          <p:nvPr/>
        </p:nvCxnSpPr>
        <p:spPr>
          <a:xfrm>
            <a:off x="4045745" y="4716444"/>
            <a:ext cx="8640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p:nvPr/>
        </p:nvCxnSpPr>
        <p:spPr>
          <a:xfrm>
            <a:off x="2123728" y="4509120"/>
            <a:ext cx="576064" cy="207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173"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2894068"/>
            <a:ext cx="4012506" cy="75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3"/>
          <p:cNvSpPr txBox="1">
            <a:spLocks noChangeArrowheads="1"/>
          </p:cNvSpPr>
          <p:nvPr/>
        </p:nvSpPr>
        <p:spPr bwMode="auto">
          <a:xfrm>
            <a:off x="683568" y="5480260"/>
            <a:ext cx="8136904" cy="13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80000"/>
              <a:buFont typeface="Wingdings" pitchFamily="2" charset="2"/>
              <a:buChar char="l"/>
              <a:defRPr sz="28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pitchFamily="34" charset="0"/>
              <a:buChar char="–"/>
              <a:defRPr sz="2400">
                <a:solidFill>
                  <a:schemeClr val="tx1"/>
                </a:solidFill>
                <a:latin typeface="+mn-lt"/>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Arial" pitchFamily="34" charset="0"/>
              <a:buChar char="–"/>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l"/>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l"/>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l"/>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l"/>
              <a:defRPr sz="2000">
                <a:solidFill>
                  <a:schemeClr val="tx1"/>
                </a:solidFill>
                <a:latin typeface="+mn-lt"/>
              </a:defRPr>
            </a:lvl9pPr>
          </a:lstStyle>
          <a:p>
            <a:pPr marL="0" indent="0" eaLnBrk="1" fontAlgn="auto" hangingPunct="1">
              <a:spcBef>
                <a:spcPts val="0"/>
              </a:spcBef>
              <a:spcAft>
                <a:spcPts val="0"/>
              </a:spcAft>
              <a:buClrTx/>
              <a:buSzTx/>
              <a:buFont typeface="Wingdings" pitchFamily="2" charset="2"/>
              <a:buNone/>
              <a:defRPr/>
            </a:pPr>
            <a:r>
              <a:rPr lang="en-US" altLang="zh-CN" sz="1600" kern="0"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kern="0" dirty="0">
                <a:solidFill>
                  <a:srgbClr val="080808"/>
                </a:solidFill>
                <a:latin typeface="Times New Roman" panose="02020603050405020304" pitchFamily="18" charset="0"/>
                <a:ea typeface="黑体" panose="02010609060101010101" pitchFamily="49" charset="-122"/>
                <a:cs typeface="Times New Roman" panose="02020603050405020304" pitchFamily="18" charset="0"/>
              </a:rPr>
              <a:t>1] </a:t>
            </a:r>
            <a:r>
              <a:rPr lang="en-US" altLang="zh-CN" sz="1600" b="1" kern="0" dirty="0">
                <a:solidFill>
                  <a:srgbClr val="080808"/>
                </a:solidFill>
                <a:latin typeface="Times New Roman" panose="02020603050405020304" pitchFamily="18" charset="0"/>
                <a:ea typeface="黑体" panose="02010609060101010101" pitchFamily="49" charset="-122"/>
                <a:cs typeface="Times New Roman" panose="02020603050405020304" pitchFamily="18" charset="0"/>
              </a:rPr>
              <a:t>A. </a:t>
            </a:r>
            <a:r>
              <a:rPr lang="en-US" altLang="zh-CN" sz="1600" b="1" kern="0" dirty="0" err="1">
                <a:solidFill>
                  <a:srgbClr val="080808"/>
                </a:solidFill>
                <a:latin typeface="Times New Roman" panose="02020603050405020304" pitchFamily="18" charset="0"/>
                <a:ea typeface="黑体" panose="02010609060101010101" pitchFamily="49" charset="-122"/>
                <a:cs typeface="Times New Roman" panose="02020603050405020304" pitchFamily="18" charset="0"/>
              </a:rPr>
              <a:t>Elgammal</a:t>
            </a:r>
            <a:r>
              <a:rPr lang="en-US" altLang="zh-CN" sz="1600" b="1" dirty="0">
                <a:solidFill>
                  <a:srgbClr val="080808"/>
                </a:solidFill>
                <a:latin typeface="Times New Roman" panose="02020603050405020304" pitchFamily="18" charset="0"/>
                <a:cs typeface="Times New Roman" panose="02020603050405020304" pitchFamily="18" charset="0"/>
              </a:rPr>
              <a:t> </a:t>
            </a:r>
            <a:r>
              <a:rPr lang="en-US" altLang="zh-CN" sz="1600" i="1" dirty="0">
                <a:solidFill>
                  <a:srgbClr val="080808"/>
                </a:solidFill>
                <a:latin typeface="Times New Roman" panose="02020603050405020304" pitchFamily="18" charset="0"/>
                <a:cs typeface="Times New Roman" panose="02020603050405020304" pitchFamily="18" charset="0"/>
              </a:rPr>
              <a:t>et al</a:t>
            </a:r>
            <a:r>
              <a:rPr lang="en-US" altLang="zh-CN" sz="1600" dirty="0">
                <a:solidFill>
                  <a:srgbClr val="080808"/>
                </a:solidFill>
                <a:latin typeface="Times New Roman" panose="02020603050405020304" pitchFamily="18" charset="0"/>
                <a:cs typeface="Times New Roman" panose="02020603050405020304" pitchFamily="18" charset="0"/>
              </a:rPr>
              <a:t>., “Background and Foreground Modeling Using Nonparametric Kernel Density Estimation for Visual Surveillance,” </a:t>
            </a:r>
            <a:r>
              <a:rPr lang="en-US" altLang="zh-CN" sz="1600" i="1" dirty="0">
                <a:solidFill>
                  <a:srgbClr val="080808"/>
                </a:solidFill>
                <a:latin typeface="Times New Roman" panose="02020603050405020304" pitchFamily="18" charset="0"/>
                <a:cs typeface="Times New Roman" panose="02020603050405020304" pitchFamily="18" charset="0"/>
              </a:rPr>
              <a:t>Proceedings of The IEEE</a:t>
            </a:r>
            <a:r>
              <a:rPr lang="en-US" altLang="zh-CN" sz="1600" dirty="0">
                <a:solidFill>
                  <a:srgbClr val="080808"/>
                </a:solidFill>
                <a:latin typeface="Times New Roman" panose="02020603050405020304" pitchFamily="18" charset="0"/>
                <a:cs typeface="Times New Roman" panose="02020603050405020304" pitchFamily="18" charset="0"/>
              </a:rPr>
              <a:t>, vol. 90, no. 7, 2002. (</a:t>
            </a:r>
            <a:r>
              <a:rPr lang="zh-CN" altLang="en-US" sz="1600" dirty="0">
                <a:solidFill>
                  <a:srgbClr val="080808"/>
                </a:solidFill>
                <a:latin typeface="Times New Roman" panose="02020603050405020304" pitchFamily="18" charset="0"/>
                <a:cs typeface="Times New Roman" panose="02020603050405020304" pitchFamily="18" charset="0"/>
              </a:rPr>
              <a:t>读到</a:t>
            </a:r>
            <a:r>
              <a:rPr lang="en-US" altLang="zh-CN" sz="1600" dirty="0">
                <a:solidFill>
                  <a:srgbClr val="080808"/>
                </a:solidFill>
                <a:latin typeface="Times New Roman" panose="02020603050405020304" pitchFamily="18" charset="0"/>
                <a:cs typeface="Times New Roman" panose="02020603050405020304" pitchFamily="18" charset="0"/>
              </a:rPr>
              <a:t>section III</a:t>
            </a:r>
            <a:r>
              <a:rPr lang="zh-CN" altLang="en-US" sz="1600" dirty="0">
                <a:solidFill>
                  <a:srgbClr val="080808"/>
                </a:solidFill>
                <a:latin typeface="Times New Roman" panose="02020603050405020304" pitchFamily="18" charset="0"/>
                <a:cs typeface="Times New Roman" panose="02020603050405020304" pitchFamily="18" charset="0"/>
              </a:rPr>
              <a:t>结束</a:t>
            </a:r>
            <a:r>
              <a:rPr lang="en-US" altLang="zh-CN" sz="1600" dirty="0">
                <a:solidFill>
                  <a:srgbClr val="080808"/>
                </a:solidFill>
                <a:latin typeface="Times New Roman" panose="02020603050405020304" pitchFamily="18" charset="0"/>
                <a:cs typeface="Times New Roman" panose="02020603050405020304" pitchFamily="18" charset="0"/>
              </a:rPr>
              <a:t>)</a:t>
            </a:r>
          </a:p>
          <a:p>
            <a:pPr marL="0" indent="0" eaLnBrk="1" hangingPunct="1">
              <a:lnSpc>
                <a:spcPct val="90000"/>
              </a:lnSpc>
              <a:buClrTx/>
              <a:buFont typeface="Wingdings" pitchFamily="2" charset="2"/>
              <a:buNone/>
              <a:defRPr/>
            </a:pPr>
            <a:r>
              <a:rPr lang="en-US" altLang="zh-CN" sz="1600" kern="0"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kern="0" dirty="0">
                <a:solidFill>
                  <a:srgbClr val="080808"/>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b="1" dirty="0">
                <a:solidFill>
                  <a:srgbClr val="080808"/>
                </a:solidFill>
                <a:latin typeface="+mn-ea"/>
              </a:rPr>
              <a:t>李大威</a:t>
            </a:r>
            <a:r>
              <a:rPr lang="zh-CN" altLang="en-US" sz="1600" b="1" dirty="0">
                <a:solidFill>
                  <a:srgbClr val="080808"/>
                </a:solidFill>
                <a:latin typeface="+mn-ea"/>
              </a:rPr>
              <a:t>等</a:t>
            </a:r>
            <a:r>
              <a:rPr lang="en-US" altLang="zh-CN" sz="1600" dirty="0">
                <a:solidFill>
                  <a:srgbClr val="080808"/>
                </a:solidFill>
                <a:latin typeface="+mn-ea"/>
              </a:rPr>
              <a:t>. </a:t>
            </a:r>
            <a:r>
              <a:rPr lang="zh-CN" altLang="en-US" sz="1600" dirty="0">
                <a:solidFill>
                  <a:srgbClr val="080808"/>
                </a:solidFill>
                <a:latin typeface="+mn-ea"/>
              </a:rPr>
              <a:t>一种迭代的核密度估计视觉目标检测算法</a:t>
            </a:r>
            <a:r>
              <a:rPr lang="en-US" altLang="zh-CN" sz="1600" dirty="0">
                <a:solidFill>
                  <a:srgbClr val="080808"/>
                </a:solidFill>
                <a:latin typeface="+mn-ea"/>
              </a:rPr>
              <a:t>. </a:t>
            </a:r>
            <a:r>
              <a:rPr lang="zh-CN" altLang="en-US" sz="1600" dirty="0">
                <a:solidFill>
                  <a:srgbClr val="080808"/>
                </a:solidFill>
                <a:latin typeface="+mn-ea"/>
              </a:rPr>
              <a:t>系统仿真学报</a:t>
            </a:r>
            <a:r>
              <a:rPr lang="en-US" altLang="zh-CN" sz="1600" dirty="0">
                <a:solidFill>
                  <a:srgbClr val="080808"/>
                </a:solidFill>
                <a:latin typeface="+mn-ea"/>
              </a:rPr>
              <a:t>, 25(3), 2013.(</a:t>
            </a:r>
            <a:r>
              <a:rPr lang="zh-CN" altLang="en-US" sz="1600" dirty="0">
                <a:solidFill>
                  <a:srgbClr val="080808"/>
                </a:solidFill>
                <a:latin typeface="+mn-ea"/>
              </a:rPr>
              <a:t>读到</a:t>
            </a:r>
            <a:r>
              <a:rPr lang="en-US" altLang="zh-CN" sz="1600" dirty="0">
                <a:solidFill>
                  <a:srgbClr val="080808"/>
                </a:solidFill>
                <a:latin typeface="+mn-ea"/>
              </a:rPr>
              <a:t>2.2</a:t>
            </a:r>
            <a:r>
              <a:rPr lang="zh-CN" altLang="en-US" sz="1600" dirty="0">
                <a:solidFill>
                  <a:srgbClr val="080808"/>
                </a:solidFill>
                <a:latin typeface="+mn-ea"/>
              </a:rPr>
              <a:t>章结束</a:t>
            </a:r>
            <a:r>
              <a:rPr lang="en-US" altLang="zh-CN" sz="1600" dirty="0">
                <a:solidFill>
                  <a:srgbClr val="080808"/>
                </a:solidFill>
                <a:latin typeface="+mn-ea"/>
              </a:rPr>
              <a:t>)</a:t>
            </a:r>
            <a:endParaRPr lang="en-US" altLang="zh-CN" sz="1600" dirty="0">
              <a:solidFill>
                <a:srgbClr val="080808"/>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878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990600"/>
          </a:xfrm>
        </p:spPr>
        <p:txBody>
          <a:bodyPr>
            <a:normAutofit/>
          </a:bodyPr>
          <a:lstStyle/>
          <a:p>
            <a:r>
              <a:rPr lang="en-US" altLang="zh-CN" dirty="0"/>
              <a:t>KDE</a:t>
            </a:r>
            <a:r>
              <a:rPr lang="zh-CN" altLang="en-US" dirty="0"/>
              <a:t>大作业要求 （</a:t>
            </a:r>
            <a:r>
              <a:rPr lang="en-US" altLang="zh-CN" dirty="0"/>
              <a:t>page 1</a:t>
            </a:r>
            <a:r>
              <a:rPr lang="zh-CN" altLang="en-US" dirty="0"/>
              <a:t>）</a:t>
            </a:r>
          </a:p>
        </p:txBody>
      </p:sp>
      <p:sp>
        <p:nvSpPr>
          <p:cNvPr id="3" name="内容占位符 2"/>
          <p:cNvSpPr>
            <a:spLocks noGrp="1"/>
          </p:cNvSpPr>
          <p:nvPr>
            <p:ph idx="1"/>
          </p:nvPr>
        </p:nvSpPr>
        <p:spPr>
          <a:xfrm>
            <a:off x="251520" y="1340768"/>
            <a:ext cx="8712968" cy="4876800"/>
          </a:xfrm>
        </p:spPr>
        <p:txBody>
          <a:bodyPr>
            <a:normAutofit/>
          </a:bodyPr>
          <a:lstStyle/>
          <a:p>
            <a:r>
              <a:rPr lang="zh-CN" altLang="en-US" sz="2000" dirty="0"/>
              <a:t>电子版发送到</a:t>
            </a:r>
            <a:r>
              <a:rPr lang="zh-CN" altLang="en-US" sz="2000" dirty="0">
                <a:solidFill>
                  <a:srgbClr val="C00000"/>
                </a:solidFill>
              </a:rPr>
              <a:t>邮箱</a:t>
            </a:r>
            <a:r>
              <a:rPr lang="en-US" altLang="zh-CN" sz="2000" dirty="0"/>
              <a:t>: </a:t>
            </a:r>
            <a:r>
              <a:rPr lang="en-US" altLang="zh-CN" sz="2000" dirty="0">
                <a:hlinkClick r:id="rId2"/>
              </a:rPr>
              <a:t>MLandDA@126.com</a:t>
            </a:r>
            <a:r>
              <a:rPr lang="zh-CN" altLang="en-US" sz="2000" dirty="0"/>
              <a:t>。</a:t>
            </a:r>
            <a:r>
              <a:rPr lang="zh-CN" altLang="en-US" sz="2000" dirty="0">
                <a:solidFill>
                  <a:srgbClr val="C00000"/>
                </a:solidFill>
              </a:rPr>
              <a:t>发错邮箱按</a:t>
            </a:r>
            <a:r>
              <a:rPr lang="en-US" altLang="zh-CN" sz="2000" dirty="0">
                <a:solidFill>
                  <a:srgbClr val="C00000"/>
                </a:solidFill>
              </a:rPr>
              <a:t>0</a:t>
            </a:r>
            <a:r>
              <a:rPr lang="zh-CN" altLang="en-US" sz="2000" dirty="0">
                <a:solidFill>
                  <a:srgbClr val="C00000"/>
                </a:solidFill>
              </a:rPr>
              <a:t>分处理。</a:t>
            </a:r>
            <a:endParaRPr lang="en-US" altLang="zh-CN" sz="2000" dirty="0">
              <a:solidFill>
                <a:srgbClr val="C00000"/>
              </a:solidFill>
            </a:endParaRPr>
          </a:p>
          <a:p>
            <a:r>
              <a:rPr lang="zh-CN" altLang="en-US" sz="2000" dirty="0">
                <a:solidFill>
                  <a:srgbClr val="C00000"/>
                </a:solidFill>
              </a:rPr>
              <a:t>邮件标题必须为</a:t>
            </a:r>
            <a:r>
              <a:rPr lang="zh-CN" altLang="en-US" sz="2000" dirty="0"/>
              <a:t>： </a:t>
            </a:r>
            <a:r>
              <a:rPr lang="en-US" altLang="zh-CN" sz="2000" dirty="0"/>
              <a:t>KDE</a:t>
            </a:r>
            <a:r>
              <a:rPr lang="zh-CN" altLang="en-US" sz="2000" dirty="0"/>
              <a:t>大作业</a:t>
            </a:r>
            <a:r>
              <a:rPr lang="en-US" altLang="zh-CN" sz="2000" dirty="0"/>
              <a:t>+</a:t>
            </a:r>
            <a:r>
              <a:rPr lang="zh-CN" altLang="en-US" sz="2000" dirty="0"/>
              <a:t>“你的名字”</a:t>
            </a:r>
            <a:r>
              <a:rPr lang="en-US" altLang="zh-CN" sz="2000" dirty="0"/>
              <a:t>+</a:t>
            </a:r>
            <a:r>
              <a:rPr lang="zh-CN" altLang="en-US" sz="2000" dirty="0"/>
              <a:t>学号。例：</a:t>
            </a:r>
            <a:r>
              <a:rPr lang="en-US" altLang="zh-CN" sz="2000" dirty="0"/>
              <a:t>KDE</a:t>
            </a:r>
            <a:r>
              <a:rPr lang="zh-CN" altLang="en-US" sz="2000" dirty="0"/>
              <a:t>大作业</a:t>
            </a:r>
            <a:r>
              <a:rPr lang="en-US" altLang="zh-CN" sz="2000" dirty="0"/>
              <a:t>+</a:t>
            </a:r>
            <a:r>
              <a:rPr lang="zh-CN" altLang="en-US" sz="2000" dirty="0"/>
              <a:t>李大威</a:t>
            </a:r>
            <a:r>
              <a:rPr lang="en-US" altLang="zh-CN" sz="2000" dirty="0"/>
              <a:t>+12345678</a:t>
            </a:r>
            <a:r>
              <a:rPr lang="zh-CN" altLang="en-US" sz="2000" dirty="0"/>
              <a:t>。</a:t>
            </a:r>
            <a:r>
              <a:rPr lang="zh-CN" altLang="en-US" sz="2000" dirty="0">
                <a:solidFill>
                  <a:srgbClr val="C00000"/>
                </a:solidFill>
              </a:rPr>
              <a:t>如果标题格式不对作</a:t>
            </a:r>
            <a:r>
              <a:rPr lang="en-US" altLang="zh-CN" sz="2000" dirty="0">
                <a:solidFill>
                  <a:srgbClr val="C00000"/>
                </a:solidFill>
              </a:rPr>
              <a:t>0</a:t>
            </a:r>
            <a:r>
              <a:rPr lang="zh-CN" altLang="en-US" sz="2000" dirty="0">
                <a:solidFill>
                  <a:srgbClr val="C00000"/>
                </a:solidFill>
              </a:rPr>
              <a:t>分处理。</a:t>
            </a:r>
            <a:endParaRPr lang="en-US" altLang="zh-CN" sz="2000" dirty="0">
              <a:solidFill>
                <a:srgbClr val="C00000"/>
              </a:solidFill>
            </a:endParaRPr>
          </a:p>
          <a:p>
            <a:r>
              <a:rPr lang="zh-CN" altLang="en-US" sz="2000" dirty="0">
                <a:solidFill>
                  <a:srgbClr val="C00000"/>
                </a:solidFill>
              </a:rPr>
              <a:t>截止</a:t>
            </a:r>
            <a:r>
              <a:rPr lang="zh-CN" altLang="en-US" sz="2000" dirty="0"/>
              <a:t>时间：</a:t>
            </a:r>
            <a:r>
              <a:rPr lang="en-US" altLang="zh-CN" sz="2000" dirty="0"/>
              <a:t>1</a:t>
            </a:r>
            <a:r>
              <a:rPr lang="zh-CN" altLang="en-US" sz="2000" dirty="0"/>
              <a:t>周时间。</a:t>
            </a:r>
            <a:r>
              <a:rPr lang="zh-CN" altLang="en-US" sz="2000" dirty="0">
                <a:solidFill>
                  <a:srgbClr val="C00000"/>
                </a:solidFill>
              </a:rPr>
              <a:t>到截止时间未交按</a:t>
            </a:r>
            <a:r>
              <a:rPr lang="en-US" altLang="zh-CN" sz="2000" dirty="0">
                <a:solidFill>
                  <a:srgbClr val="C00000"/>
                </a:solidFill>
              </a:rPr>
              <a:t>0</a:t>
            </a:r>
            <a:r>
              <a:rPr lang="zh-CN" altLang="en-US" sz="2000" dirty="0">
                <a:solidFill>
                  <a:srgbClr val="C00000"/>
                </a:solidFill>
              </a:rPr>
              <a:t>分处理。</a:t>
            </a:r>
            <a:endParaRPr lang="en-US" altLang="zh-CN" sz="2000" dirty="0">
              <a:solidFill>
                <a:srgbClr val="C00000"/>
              </a:solidFill>
            </a:endParaRPr>
          </a:p>
          <a:p>
            <a:r>
              <a:rPr lang="zh-CN" altLang="en-US" sz="2000" dirty="0">
                <a:solidFill>
                  <a:srgbClr val="C00000"/>
                </a:solidFill>
              </a:rPr>
              <a:t>内容</a:t>
            </a:r>
            <a:r>
              <a:rPr lang="zh-CN" altLang="en-US" sz="2000" dirty="0"/>
              <a:t>要求</a:t>
            </a:r>
            <a:r>
              <a:rPr lang="en-US" altLang="zh-CN" sz="2000" dirty="0"/>
              <a:t>1</a:t>
            </a:r>
            <a:r>
              <a:rPr lang="zh-CN" altLang="en-US" sz="2000" dirty="0"/>
              <a:t>：必须形成一份</a:t>
            </a:r>
            <a:r>
              <a:rPr lang="en-US" altLang="zh-CN" sz="2000" dirty="0"/>
              <a:t>word</a:t>
            </a:r>
            <a:r>
              <a:rPr lang="zh-CN" altLang="en-US" sz="2000" dirty="0"/>
              <a:t>格式的报告文档（只交电子版）</a:t>
            </a:r>
            <a:endParaRPr lang="en-US" altLang="zh-CN" sz="2000" dirty="0"/>
          </a:p>
          <a:p>
            <a:r>
              <a:rPr lang="zh-CN" altLang="en-US" sz="2000" dirty="0">
                <a:solidFill>
                  <a:srgbClr val="C00000"/>
                </a:solidFill>
              </a:rPr>
              <a:t>内容</a:t>
            </a:r>
            <a:r>
              <a:rPr lang="zh-CN" altLang="en-US" sz="2000" dirty="0"/>
              <a:t>要求</a:t>
            </a:r>
            <a:r>
              <a:rPr lang="en-US" altLang="zh-CN" sz="2000" dirty="0"/>
              <a:t>2</a:t>
            </a:r>
            <a:r>
              <a:rPr lang="zh-CN" altLang="en-US" sz="2000" dirty="0"/>
              <a:t>：必须在文档中明确说明所用的程序平台与配置，必须附带全部的程序代码</a:t>
            </a:r>
            <a:r>
              <a:rPr lang="en-US" altLang="zh-CN" sz="2000" dirty="0"/>
              <a:t>(MATLAB</a:t>
            </a:r>
            <a:r>
              <a:rPr lang="zh-CN" altLang="en-US" sz="2000" dirty="0"/>
              <a:t>基本，</a:t>
            </a:r>
            <a:r>
              <a:rPr lang="en-US" altLang="zh-CN" sz="2000" dirty="0"/>
              <a:t>C++</a:t>
            </a:r>
            <a:r>
              <a:rPr lang="zh-CN" altLang="en-US" sz="2000" dirty="0"/>
              <a:t>进阶，</a:t>
            </a:r>
            <a:r>
              <a:rPr lang="en-US" altLang="zh-CN" sz="2000" dirty="0"/>
              <a:t>python</a:t>
            </a:r>
            <a:r>
              <a:rPr lang="zh-CN" altLang="en-US" sz="2000" dirty="0"/>
              <a:t>也行</a:t>
            </a:r>
            <a:r>
              <a:rPr lang="en-US" altLang="zh-CN" sz="2000" dirty="0"/>
              <a:t>)</a:t>
            </a:r>
            <a:r>
              <a:rPr lang="zh-CN" altLang="en-US" sz="2000" dirty="0"/>
              <a:t>。</a:t>
            </a:r>
            <a:r>
              <a:rPr lang="zh-CN" altLang="en-US" sz="2000" dirty="0">
                <a:solidFill>
                  <a:srgbClr val="C00000"/>
                </a:solidFill>
              </a:rPr>
              <a:t>无代码注释</a:t>
            </a:r>
            <a:r>
              <a:rPr lang="en-US" altLang="zh-CN" sz="2000" dirty="0">
                <a:solidFill>
                  <a:srgbClr val="C00000"/>
                </a:solidFill>
              </a:rPr>
              <a:t>0</a:t>
            </a:r>
            <a:r>
              <a:rPr lang="zh-CN" altLang="en-US" sz="2000" dirty="0">
                <a:solidFill>
                  <a:srgbClr val="C00000"/>
                </a:solidFill>
              </a:rPr>
              <a:t>分</a:t>
            </a:r>
            <a:r>
              <a:rPr lang="zh-CN" altLang="en-US" sz="2000" dirty="0"/>
              <a:t>。</a:t>
            </a:r>
            <a:endParaRPr lang="en-US" altLang="zh-CN" sz="2000" dirty="0"/>
          </a:p>
          <a:p>
            <a:r>
              <a:rPr lang="zh-CN" altLang="en-US" sz="2000" dirty="0">
                <a:solidFill>
                  <a:srgbClr val="C00000"/>
                </a:solidFill>
              </a:rPr>
              <a:t>内容</a:t>
            </a:r>
            <a:r>
              <a:rPr lang="zh-CN" altLang="en-US" sz="2000" dirty="0"/>
              <a:t>要求</a:t>
            </a:r>
            <a:r>
              <a:rPr lang="en-US" altLang="zh-CN" sz="2000" dirty="0"/>
              <a:t>3</a:t>
            </a:r>
            <a:r>
              <a:rPr lang="zh-CN" altLang="en-US" sz="2000" dirty="0"/>
              <a:t>（占本次大作业的</a:t>
            </a:r>
            <a:r>
              <a:rPr lang="en-US" altLang="zh-CN" sz="2000" dirty="0"/>
              <a:t>80%</a:t>
            </a:r>
            <a:r>
              <a:rPr lang="zh-CN" altLang="en-US" sz="2000" dirty="0"/>
              <a:t>）：依据提供的数据，明确地在文档中将程序的运行结果贴出，结果应包括两个部分，第一部分是一个三维的彩色</a:t>
            </a:r>
            <a:r>
              <a:rPr lang="en-US" altLang="zh-CN" sz="2000" dirty="0"/>
              <a:t>KDE</a:t>
            </a:r>
            <a:r>
              <a:rPr lang="zh-CN" altLang="en-US" sz="2000" dirty="0"/>
              <a:t>估计图（使用</a:t>
            </a:r>
            <a:r>
              <a:rPr lang="en-US" altLang="zh-CN" sz="2000" dirty="0">
                <a:solidFill>
                  <a:srgbClr val="C00000"/>
                </a:solidFill>
              </a:rPr>
              <a:t>Ep</a:t>
            </a:r>
            <a:r>
              <a:rPr lang="zh-CN" altLang="en-US" sz="2000" dirty="0">
                <a:solidFill>
                  <a:srgbClr val="C00000"/>
                </a:solidFill>
              </a:rPr>
              <a:t>核函数</a:t>
            </a:r>
            <a:r>
              <a:rPr lang="zh-CN" altLang="en-US" sz="2000" dirty="0"/>
              <a:t>进行核密度估计）；第二部分是测试图片的运动目标二值图像检测结果（运动员用白色像素，背景用黑色）。如下图：</a:t>
            </a:r>
            <a:endParaRPr lang="en-US" altLang="zh-CN" sz="2000" dirty="0"/>
          </a:p>
          <a:p>
            <a:pPr marL="0" indent="0">
              <a:buNone/>
            </a:pPr>
            <a:endParaRPr lang="en-US" altLang="zh-CN" dirty="0"/>
          </a:p>
          <a:p>
            <a:endParaRPr lang="en-US" altLang="zh-CN" dirty="0"/>
          </a:p>
        </p:txBody>
      </p:sp>
      <p:pic>
        <p:nvPicPr>
          <p:cNvPr id="8" name="Picture 3" descr="C:\Users\86\Desktop\图2(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5148920"/>
            <a:ext cx="2376264" cy="1709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D:\- Journals and Conferences\系统仿真学报 KDE论文 2010年11月底开始\最新整理的KDE论文插图\xin图2\xin图2.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0" t="50000" r="2985" b="8683"/>
          <a:stretch/>
        </p:blipFill>
        <p:spPr bwMode="auto">
          <a:xfrm>
            <a:off x="5014443" y="5081306"/>
            <a:ext cx="2268242" cy="15999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8379" y="5661248"/>
            <a:ext cx="1368152" cy="923330"/>
          </a:xfrm>
          <a:prstGeom prst="rect">
            <a:avLst/>
          </a:prstGeom>
          <a:noFill/>
        </p:spPr>
        <p:txBody>
          <a:bodyPr wrap="square" rtlCol="0">
            <a:spAutoFit/>
          </a:bodyPr>
          <a:lstStyle/>
          <a:p>
            <a:r>
              <a:rPr lang="zh-CN" altLang="en-US" dirty="0">
                <a:solidFill>
                  <a:srgbClr val="FF0000"/>
                </a:solidFill>
              </a:rPr>
              <a:t>请仔细思考怎样的报告能得高分！</a:t>
            </a:r>
          </a:p>
        </p:txBody>
      </p:sp>
    </p:spTree>
    <p:extLst>
      <p:ext uri="{BB962C8B-B14F-4D97-AF65-F5344CB8AC3E}">
        <p14:creationId xmlns:p14="http://schemas.microsoft.com/office/powerpoint/2010/main" val="4118162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990600"/>
          </a:xfrm>
        </p:spPr>
        <p:txBody>
          <a:bodyPr>
            <a:normAutofit/>
          </a:bodyPr>
          <a:lstStyle/>
          <a:p>
            <a:r>
              <a:rPr lang="en-US" altLang="zh-CN" dirty="0"/>
              <a:t>KDE</a:t>
            </a:r>
            <a:r>
              <a:rPr lang="zh-CN" altLang="en-US" dirty="0"/>
              <a:t>大作业要求 （</a:t>
            </a:r>
            <a:r>
              <a:rPr lang="en-US" altLang="zh-CN" dirty="0"/>
              <a:t>page 2</a:t>
            </a:r>
            <a:r>
              <a:rPr lang="zh-CN" altLang="en-US" dirty="0"/>
              <a:t>）</a:t>
            </a:r>
          </a:p>
        </p:txBody>
      </p:sp>
      <p:sp>
        <p:nvSpPr>
          <p:cNvPr id="3" name="内容占位符 2"/>
          <p:cNvSpPr>
            <a:spLocks noGrp="1"/>
          </p:cNvSpPr>
          <p:nvPr>
            <p:ph idx="1"/>
          </p:nvPr>
        </p:nvSpPr>
        <p:spPr>
          <a:xfrm>
            <a:off x="323528" y="1484784"/>
            <a:ext cx="8712968" cy="4392488"/>
          </a:xfrm>
        </p:spPr>
        <p:txBody>
          <a:bodyPr>
            <a:normAutofit fontScale="92500" lnSpcReduction="10000"/>
          </a:bodyPr>
          <a:lstStyle/>
          <a:p>
            <a:r>
              <a:rPr lang="zh-CN" altLang="en-US" dirty="0">
                <a:solidFill>
                  <a:srgbClr val="C00000"/>
                </a:solidFill>
              </a:rPr>
              <a:t>内容</a:t>
            </a:r>
            <a:r>
              <a:rPr lang="zh-CN" altLang="en-US" dirty="0"/>
              <a:t>要求</a:t>
            </a:r>
            <a:r>
              <a:rPr lang="en-US" altLang="zh-CN" dirty="0"/>
              <a:t>4</a:t>
            </a:r>
            <a:r>
              <a:rPr lang="zh-CN" altLang="en-US" dirty="0"/>
              <a:t>（占本次大作业</a:t>
            </a:r>
            <a:r>
              <a:rPr lang="en-US" altLang="zh-CN" dirty="0"/>
              <a:t>10%</a:t>
            </a:r>
            <a:r>
              <a:rPr lang="zh-CN" altLang="en-US" dirty="0"/>
              <a:t>）：请再使用一种其他类型的核函数在提供的图像数据上进行实验，并把分析与实验结果展示出来。</a:t>
            </a:r>
            <a:endParaRPr lang="en-US" altLang="zh-CN" dirty="0"/>
          </a:p>
          <a:p>
            <a:r>
              <a:rPr lang="zh-CN" altLang="en-US" dirty="0">
                <a:solidFill>
                  <a:srgbClr val="C00000"/>
                </a:solidFill>
              </a:rPr>
              <a:t>内容</a:t>
            </a:r>
            <a:r>
              <a:rPr lang="zh-CN" altLang="en-US" dirty="0"/>
              <a:t>要求</a:t>
            </a:r>
            <a:r>
              <a:rPr lang="en-US" altLang="zh-CN" dirty="0"/>
              <a:t>5</a:t>
            </a:r>
            <a:r>
              <a:rPr lang="zh-CN" altLang="en-US" dirty="0"/>
              <a:t>（占本次大作业</a:t>
            </a:r>
            <a:r>
              <a:rPr lang="en-US" altLang="zh-CN" dirty="0"/>
              <a:t>10%</a:t>
            </a:r>
            <a:r>
              <a:rPr lang="zh-CN" altLang="en-US" dirty="0"/>
              <a:t>）：自己再去网上寻找其他视频或图像序列，然后再做</a:t>
            </a:r>
            <a:r>
              <a:rPr lang="en-US" altLang="zh-CN" dirty="0"/>
              <a:t>1</a:t>
            </a:r>
            <a:r>
              <a:rPr lang="zh-CN" altLang="en-US" dirty="0"/>
              <a:t>到</a:t>
            </a:r>
            <a:r>
              <a:rPr lang="en-US" altLang="zh-CN" dirty="0"/>
              <a:t>2</a:t>
            </a:r>
            <a:r>
              <a:rPr lang="zh-CN" altLang="en-US" dirty="0"/>
              <a:t>组实验并展示结果，要求把视频或图像序列的来源和寻找的过程详细写出。</a:t>
            </a:r>
            <a:endParaRPr lang="en-US" altLang="zh-CN" dirty="0"/>
          </a:p>
          <a:p>
            <a:r>
              <a:rPr lang="zh-CN" altLang="en-US" dirty="0"/>
              <a:t>请大家</a:t>
            </a:r>
            <a:r>
              <a:rPr lang="zh-CN" altLang="en-US" dirty="0">
                <a:solidFill>
                  <a:srgbClr val="FF0000"/>
                </a:solidFill>
              </a:rPr>
              <a:t>独立</a:t>
            </a:r>
            <a:r>
              <a:rPr lang="zh-CN" altLang="en-US" dirty="0"/>
              <a:t>完成，如有抄袭或过度借鉴必严肃处理。如果没按时完成，只要提交未完成的报告仍然会给一个合理的得分。</a:t>
            </a:r>
            <a:endParaRPr lang="en-US" altLang="zh-CN" dirty="0"/>
          </a:p>
          <a:p>
            <a:r>
              <a:rPr lang="zh-CN" altLang="en-US" dirty="0"/>
              <a:t>建议大家课余时间尽快熟悉对图像文件的读取和像素级操作的相关编程技巧，这些在课上不会讲解，课余时间我也不会接受相关内容的提问，特别是编程上的。</a:t>
            </a:r>
            <a:endParaRPr lang="en-US" altLang="zh-CN" dirty="0"/>
          </a:p>
          <a:p>
            <a:endParaRPr lang="en-US" altLang="zh-CN" dirty="0"/>
          </a:p>
          <a:p>
            <a:r>
              <a:rPr lang="zh-CN" altLang="en-US" dirty="0"/>
              <a:t>本次</a:t>
            </a:r>
            <a:r>
              <a:rPr lang="en-US" altLang="zh-CN" dirty="0"/>
              <a:t>KDE</a:t>
            </a:r>
            <a:r>
              <a:rPr lang="zh-CN" altLang="en-US" dirty="0"/>
              <a:t>大作业占总成绩的比例：</a:t>
            </a:r>
            <a:r>
              <a:rPr lang="en-US" altLang="zh-CN" dirty="0">
                <a:solidFill>
                  <a:srgbClr val="FF0000"/>
                </a:solidFill>
              </a:rPr>
              <a:t>20%</a:t>
            </a:r>
            <a:r>
              <a:rPr lang="zh-CN" altLang="en-US" dirty="0"/>
              <a:t>。</a:t>
            </a:r>
            <a:endParaRPr lang="en-US" altLang="zh-CN" dirty="0"/>
          </a:p>
          <a:p>
            <a:endParaRPr lang="en-US" altLang="zh-CN" sz="2000" dirty="0"/>
          </a:p>
          <a:p>
            <a:endParaRPr lang="en-US" altLang="zh-CN" sz="2000" dirty="0"/>
          </a:p>
          <a:p>
            <a:pPr marL="0" indent="0">
              <a:buNone/>
            </a:pPr>
            <a:endParaRPr lang="en-US" altLang="zh-CN" dirty="0"/>
          </a:p>
          <a:p>
            <a:endParaRPr lang="en-US" altLang="zh-CN" dirty="0"/>
          </a:p>
        </p:txBody>
      </p:sp>
      <p:sp>
        <p:nvSpPr>
          <p:cNvPr id="4" name="TextBox 3"/>
          <p:cNvSpPr txBox="1"/>
          <p:nvPr/>
        </p:nvSpPr>
        <p:spPr>
          <a:xfrm>
            <a:off x="1547664" y="6237312"/>
            <a:ext cx="6264696" cy="461665"/>
          </a:xfrm>
          <a:prstGeom prst="rect">
            <a:avLst/>
          </a:prstGeom>
          <a:noFill/>
        </p:spPr>
        <p:txBody>
          <a:bodyPr wrap="square" rtlCol="0">
            <a:spAutoFit/>
          </a:bodyPr>
          <a:lstStyle/>
          <a:p>
            <a:r>
              <a:rPr lang="en-US" altLang="zh-CN" sz="2400" dirty="0">
                <a:solidFill>
                  <a:srgbClr val="FF0000"/>
                </a:solidFill>
              </a:rPr>
              <a:t>Again</a:t>
            </a:r>
            <a:r>
              <a:rPr lang="zh-CN" altLang="en-US" sz="2400" dirty="0">
                <a:solidFill>
                  <a:srgbClr val="FF0000"/>
                </a:solidFill>
              </a:rPr>
              <a:t>：请仔细思考怎样的报告能</a:t>
            </a:r>
            <a:r>
              <a:rPr lang="zh-CN" altLang="en-US" sz="2400">
                <a:solidFill>
                  <a:srgbClr val="FF0000"/>
                </a:solidFill>
              </a:rPr>
              <a:t>得高分</a:t>
            </a:r>
            <a:endParaRPr lang="zh-CN" altLang="en-US" sz="2400" dirty="0">
              <a:solidFill>
                <a:srgbClr val="FF0000"/>
              </a:solidFill>
            </a:endParaRPr>
          </a:p>
        </p:txBody>
      </p:sp>
    </p:spTree>
    <p:extLst>
      <p:ext uri="{BB962C8B-B14F-4D97-AF65-F5344CB8AC3E}">
        <p14:creationId xmlns:p14="http://schemas.microsoft.com/office/powerpoint/2010/main" val="3472022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7512" y="377073"/>
            <a:ext cx="8229600" cy="990600"/>
          </a:xfrm>
        </p:spPr>
        <p:txBody>
          <a:bodyPr>
            <a:normAutofit fontScale="90000"/>
          </a:bodyPr>
          <a:lstStyle/>
          <a:p>
            <a:r>
              <a:rPr lang="zh-CN" altLang="en-US" dirty="0"/>
              <a:t> </a:t>
            </a:r>
            <a:r>
              <a:rPr lang="en-US" altLang="zh-CN" dirty="0"/>
              <a:t>“</a:t>
            </a:r>
            <a:r>
              <a:rPr lang="zh-CN" altLang="en-US" dirty="0"/>
              <a:t>聚类</a:t>
            </a:r>
            <a:r>
              <a:rPr lang="en-US" altLang="zh-CN" dirty="0"/>
              <a:t>”</a:t>
            </a:r>
            <a:r>
              <a:rPr lang="zh-CN" altLang="en-US" dirty="0"/>
              <a:t>和</a:t>
            </a:r>
            <a:r>
              <a:rPr lang="en-US" altLang="zh-CN" dirty="0"/>
              <a:t>”</a:t>
            </a:r>
            <a:r>
              <a:rPr lang="zh-CN" altLang="en-US" dirty="0"/>
              <a:t>分类</a:t>
            </a:r>
            <a:r>
              <a:rPr lang="en-US" altLang="zh-CN" dirty="0"/>
              <a:t>”</a:t>
            </a:r>
            <a:r>
              <a:rPr lang="zh-CN" altLang="en-US" dirty="0"/>
              <a:t>的区别</a:t>
            </a:r>
            <a:br>
              <a:rPr lang="en-US" altLang="zh-CN" dirty="0"/>
            </a:br>
            <a:r>
              <a:rPr lang="en-US" altLang="zh-CN" dirty="0"/>
              <a:t>Clustering and Classification</a:t>
            </a:r>
            <a:endParaRPr lang="zh-CN" altLang="en-US" dirty="0"/>
          </a:p>
        </p:txBody>
      </p:sp>
      <p:sp>
        <p:nvSpPr>
          <p:cNvPr id="3" name="内容占位符 2"/>
          <p:cNvSpPr>
            <a:spLocks noGrp="1"/>
          </p:cNvSpPr>
          <p:nvPr>
            <p:ph idx="1"/>
          </p:nvPr>
        </p:nvSpPr>
        <p:spPr>
          <a:xfrm>
            <a:off x="395536" y="1340768"/>
            <a:ext cx="8229600" cy="1008112"/>
          </a:xfrm>
        </p:spPr>
        <p:txBody>
          <a:bodyPr>
            <a:normAutofit fontScale="92500"/>
          </a:bodyPr>
          <a:lstStyle/>
          <a:p>
            <a:r>
              <a:rPr lang="en-US" altLang="zh-CN" dirty="0"/>
              <a:t>Clustering</a:t>
            </a:r>
            <a:r>
              <a:rPr lang="zh-CN" altLang="en-US" dirty="0"/>
              <a:t>（聚类）</a:t>
            </a:r>
            <a:endParaRPr lang="en-US" altLang="zh-CN" dirty="0"/>
          </a:p>
          <a:p>
            <a:pPr marL="0" indent="0">
              <a:buNone/>
            </a:pPr>
            <a:r>
              <a:rPr lang="en-US" altLang="zh-CN" dirty="0"/>
              <a:t>  </a:t>
            </a:r>
            <a:r>
              <a:rPr lang="zh-CN" altLang="en-US" dirty="0"/>
              <a:t>其本质是去标记数据，解析数据结构。</a:t>
            </a:r>
            <a:r>
              <a:rPr lang="en-US" altLang="zh-CN" dirty="0">
                <a:solidFill>
                  <a:srgbClr val="C00000"/>
                </a:solidFill>
              </a:rPr>
              <a:t>Essence: labeling data</a:t>
            </a:r>
          </a:p>
        </p:txBody>
      </p:sp>
      <p:sp>
        <p:nvSpPr>
          <p:cNvPr id="4" name="等腰三角形 3"/>
          <p:cNvSpPr/>
          <p:nvPr/>
        </p:nvSpPr>
        <p:spPr>
          <a:xfrm>
            <a:off x="1746920" y="294454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1458888" y="3240289"/>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827312" y="3404589"/>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1159768" y="4736364"/>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1169504" y="524042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1384581" y="5008913"/>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195464" y="4160841"/>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555504" y="474474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3608714" y="431270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4059560" y="382892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1655440" y="4748603"/>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1536981" y="546482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1752058" y="5233321"/>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2053478" y="3933999"/>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2331368" y="4528724"/>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907432" y="452291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211960" y="4125615"/>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1333599" y="2883087"/>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1899320" y="309694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2691408" y="279688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3915544" y="474474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2186337" y="575286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2051720" y="324934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828936" y="327802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03176" y="2587551"/>
            <a:ext cx="144016" cy="142394"/>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2" name="椭圆 31"/>
          <p:cNvSpPr/>
          <p:nvPr/>
        </p:nvSpPr>
        <p:spPr>
          <a:xfrm>
            <a:off x="698511" y="5896876"/>
            <a:ext cx="144016" cy="142394"/>
          </a:xfrm>
          <a:prstGeom prst="ellipse">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椭圆 32"/>
          <p:cNvSpPr/>
          <p:nvPr/>
        </p:nvSpPr>
        <p:spPr>
          <a:xfrm>
            <a:off x="3627512" y="3477408"/>
            <a:ext cx="144016" cy="142394"/>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4" name="等腰三角形 33"/>
          <p:cNvSpPr/>
          <p:nvPr/>
        </p:nvSpPr>
        <p:spPr>
          <a:xfrm>
            <a:off x="3408648" y="445090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264632" y="509478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124405" y="2729945"/>
            <a:ext cx="144016" cy="142394"/>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7" name="椭圆 36"/>
          <p:cNvSpPr/>
          <p:nvPr/>
        </p:nvSpPr>
        <p:spPr>
          <a:xfrm>
            <a:off x="1025488" y="5571386"/>
            <a:ext cx="144016" cy="142394"/>
          </a:xfrm>
          <a:prstGeom prst="ellipse">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8" name="椭圆 37"/>
          <p:cNvSpPr/>
          <p:nvPr/>
        </p:nvSpPr>
        <p:spPr>
          <a:xfrm>
            <a:off x="3509054" y="3871321"/>
            <a:ext cx="144016" cy="142394"/>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40" name="直接箭头连接符 39"/>
          <p:cNvCxnSpPr/>
          <p:nvPr/>
        </p:nvCxnSpPr>
        <p:spPr>
          <a:xfrm>
            <a:off x="834210" y="2694346"/>
            <a:ext cx="224813" cy="71197"/>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864458" y="5730211"/>
            <a:ext cx="143160" cy="144016"/>
          </a:xfrm>
          <a:prstGeom prst="straightConnector1">
            <a:avLst/>
          </a:prstGeom>
          <a:ln>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590866" y="3654080"/>
            <a:ext cx="73292" cy="205679"/>
          </a:xfrm>
          <a:prstGeom prst="straightConnector1">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818928" y="3279642"/>
            <a:ext cx="144016" cy="142394"/>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3" name="椭圆 52"/>
          <p:cNvSpPr/>
          <p:nvPr/>
        </p:nvSpPr>
        <p:spPr>
          <a:xfrm>
            <a:off x="1284411" y="5360840"/>
            <a:ext cx="144016" cy="142394"/>
          </a:xfrm>
          <a:prstGeom prst="ellipse">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4" name="椭圆 53"/>
          <p:cNvSpPr/>
          <p:nvPr/>
        </p:nvSpPr>
        <p:spPr>
          <a:xfrm>
            <a:off x="3581062" y="4594918"/>
            <a:ext cx="144016" cy="142394"/>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5" name="椭圆 54"/>
          <p:cNvSpPr/>
          <p:nvPr/>
        </p:nvSpPr>
        <p:spPr>
          <a:xfrm>
            <a:off x="1608989" y="5111416"/>
            <a:ext cx="144016" cy="142394"/>
          </a:xfrm>
          <a:prstGeom prst="ellipse">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椭圆 55"/>
          <p:cNvSpPr/>
          <p:nvPr/>
        </p:nvSpPr>
        <p:spPr>
          <a:xfrm>
            <a:off x="1555506" y="2955906"/>
            <a:ext cx="144016" cy="142394"/>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椭圆 56"/>
          <p:cNvSpPr/>
          <p:nvPr/>
        </p:nvSpPr>
        <p:spPr>
          <a:xfrm>
            <a:off x="3365038" y="4198434"/>
            <a:ext cx="144016" cy="142394"/>
          </a:xfrm>
          <a:prstGeom prst="ellipse">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58" name="直接箭头连接符 57"/>
          <p:cNvCxnSpPr/>
          <p:nvPr/>
        </p:nvCxnSpPr>
        <p:spPr>
          <a:xfrm>
            <a:off x="1299472" y="2865695"/>
            <a:ext cx="225930" cy="106795"/>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1699522" y="3096610"/>
            <a:ext cx="153922" cy="178773"/>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3467681" y="4038852"/>
            <a:ext cx="67465" cy="151211"/>
          </a:xfrm>
          <a:prstGeom prst="straightConnector1">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505115" y="4365675"/>
            <a:ext cx="89689" cy="182082"/>
          </a:xfrm>
          <a:prstGeom prst="straightConnector1">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1162541" y="5476152"/>
            <a:ext cx="124643" cy="121367"/>
          </a:xfrm>
          <a:prstGeom prst="straightConnector1">
            <a:avLst/>
          </a:prstGeom>
          <a:ln>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1406149" y="5233321"/>
            <a:ext cx="216024" cy="132693"/>
          </a:xfrm>
          <a:prstGeom prst="straightConnector1">
            <a:avLst/>
          </a:prstGeom>
          <a:ln>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rot="2442137">
            <a:off x="639817" y="2234137"/>
            <a:ext cx="2442211" cy="217443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rot="2442137">
            <a:off x="2849449" y="3444217"/>
            <a:ext cx="1541129" cy="2453081"/>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rot="2442137">
            <a:off x="468821" y="4156628"/>
            <a:ext cx="2442211" cy="1920777"/>
          </a:xfrm>
          <a:prstGeom prst="ellipse">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6282072" y="293906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nvSpPr>
        <p:spPr>
          <a:xfrm>
            <a:off x="5994040" y="3234809"/>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a:off x="6362464" y="3399109"/>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5694920" y="4730884"/>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a:off x="5704656" y="5234940"/>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a:off x="5919733" y="5003433"/>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a:off x="7730616" y="4155361"/>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nvSpPr>
        <p:spPr>
          <a:xfrm>
            <a:off x="8090656" y="473926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p:cNvSpPr/>
          <p:nvPr/>
        </p:nvSpPr>
        <p:spPr>
          <a:xfrm>
            <a:off x="8143866" y="4307220"/>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nvSpPr>
        <p:spPr>
          <a:xfrm>
            <a:off x="8594712" y="382344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6190592" y="4743123"/>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nvSpPr>
        <p:spPr>
          <a:xfrm>
            <a:off x="6072133" y="5459348"/>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a:off x="6287210" y="5227841"/>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a:off x="6588630" y="3928519"/>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nvSpPr>
        <p:spPr>
          <a:xfrm>
            <a:off x="6866520" y="4523244"/>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nvSpPr>
        <p:spPr>
          <a:xfrm>
            <a:off x="7442584" y="4517430"/>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nvSpPr>
        <p:spPr>
          <a:xfrm>
            <a:off x="8747112" y="4120135"/>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nvSpPr>
        <p:spPr>
          <a:xfrm>
            <a:off x="5868751" y="2877607"/>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nvSpPr>
        <p:spPr>
          <a:xfrm>
            <a:off x="6434472" y="309146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nvSpPr>
        <p:spPr>
          <a:xfrm>
            <a:off x="7226560" y="2791402"/>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nvSpPr>
        <p:spPr>
          <a:xfrm>
            <a:off x="8450696" y="473926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nvSpPr>
        <p:spPr>
          <a:xfrm>
            <a:off x="6721489" y="5747380"/>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p:cNvSpPr/>
          <p:nvPr/>
        </p:nvSpPr>
        <p:spPr>
          <a:xfrm>
            <a:off x="6586872" y="324386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nvSpPr>
        <p:spPr>
          <a:xfrm>
            <a:off x="5364088" y="3272540"/>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90"/>
          <p:cNvSpPr/>
          <p:nvPr/>
        </p:nvSpPr>
        <p:spPr>
          <a:xfrm>
            <a:off x="7943800" y="444542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nvSpPr>
        <p:spPr>
          <a:xfrm>
            <a:off x="7799784" y="508930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燕尾形箭头 38"/>
          <p:cNvSpPr/>
          <p:nvPr/>
        </p:nvSpPr>
        <p:spPr>
          <a:xfrm>
            <a:off x="4643332" y="3995290"/>
            <a:ext cx="721432"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2" name="TextBox 41"/>
          <p:cNvSpPr txBox="1"/>
          <p:nvPr/>
        </p:nvSpPr>
        <p:spPr>
          <a:xfrm>
            <a:off x="7635618" y="2796882"/>
            <a:ext cx="1160512" cy="646331"/>
          </a:xfrm>
          <a:prstGeom prst="rect">
            <a:avLst/>
          </a:prstGeom>
          <a:noFill/>
        </p:spPr>
        <p:txBody>
          <a:bodyPr wrap="square" rtlCol="0">
            <a:spAutoFit/>
          </a:bodyPr>
          <a:lstStyle/>
          <a:p>
            <a:r>
              <a:rPr lang="en-US" altLang="zh-CN" dirty="0"/>
              <a:t>Labeling</a:t>
            </a:r>
          </a:p>
          <a:p>
            <a:r>
              <a:rPr lang="zh-CN" altLang="en-US" dirty="0"/>
              <a:t>添加标记</a:t>
            </a:r>
          </a:p>
        </p:txBody>
      </p:sp>
      <p:sp>
        <p:nvSpPr>
          <p:cNvPr id="99" name="TextBox 98"/>
          <p:cNvSpPr txBox="1"/>
          <p:nvPr/>
        </p:nvSpPr>
        <p:spPr>
          <a:xfrm>
            <a:off x="2979440" y="2790696"/>
            <a:ext cx="1977150" cy="584775"/>
          </a:xfrm>
          <a:prstGeom prst="rect">
            <a:avLst/>
          </a:prstGeom>
          <a:noFill/>
        </p:spPr>
        <p:txBody>
          <a:bodyPr wrap="square" rtlCol="0">
            <a:spAutoFit/>
          </a:bodyPr>
          <a:lstStyle/>
          <a:p>
            <a:r>
              <a:rPr lang="en-US" altLang="zh-CN" sz="1600" dirty="0"/>
              <a:t>Iterative Clustering</a:t>
            </a:r>
          </a:p>
          <a:p>
            <a:r>
              <a:rPr lang="zh-CN" altLang="en-US" sz="1600" dirty="0"/>
              <a:t>迭代聚类</a:t>
            </a:r>
          </a:p>
        </p:txBody>
      </p:sp>
      <p:sp>
        <p:nvSpPr>
          <p:cNvPr id="100" name="TextBox 99"/>
          <p:cNvSpPr txBox="1"/>
          <p:nvPr/>
        </p:nvSpPr>
        <p:spPr>
          <a:xfrm>
            <a:off x="3843536" y="5730211"/>
            <a:ext cx="2294520" cy="646331"/>
          </a:xfrm>
          <a:prstGeom prst="rect">
            <a:avLst/>
          </a:prstGeom>
          <a:noFill/>
        </p:spPr>
        <p:txBody>
          <a:bodyPr wrap="square" rtlCol="0">
            <a:spAutoFit/>
          </a:bodyPr>
          <a:lstStyle/>
          <a:p>
            <a:r>
              <a:rPr lang="en-US" altLang="zh-CN">
                <a:solidFill>
                  <a:srgbClr val="0070C0"/>
                </a:solidFill>
              </a:rPr>
              <a:t>1</a:t>
            </a:r>
            <a:r>
              <a:rPr lang="en-US" altLang="zh-CN" dirty="0">
                <a:solidFill>
                  <a:srgbClr val="0070C0"/>
                </a:solidFill>
              </a:rPr>
              <a:t>. K-means</a:t>
            </a:r>
          </a:p>
          <a:p>
            <a:r>
              <a:rPr lang="en-US" altLang="zh-CN" dirty="0">
                <a:solidFill>
                  <a:srgbClr val="0070C0"/>
                </a:solidFill>
              </a:rPr>
              <a:t>2. Mixture Learning</a:t>
            </a:r>
            <a:endParaRPr lang="zh-CN" altLang="en-US" dirty="0">
              <a:solidFill>
                <a:srgbClr val="0070C0"/>
              </a:solidFill>
            </a:endParaRPr>
          </a:p>
        </p:txBody>
      </p:sp>
    </p:spTree>
    <p:extLst>
      <p:ext uri="{BB962C8B-B14F-4D97-AF65-F5344CB8AC3E}">
        <p14:creationId xmlns:p14="http://schemas.microsoft.com/office/powerpoint/2010/main" val="376631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circle(in)">
                                      <p:cBhvr>
                                        <p:cTn id="18" dur="2000"/>
                                        <p:tgtEl>
                                          <p:spTgt spid="40"/>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circle(in)">
                                      <p:cBhvr>
                                        <p:cTn id="21" dur="2000"/>
                                        <p:tgtEl>
                                          <p:spTgt spid="36"/>
                                        </p:tgtEl>
                                      </p:cBhvr>
                                    </p:animEffect>
                                  </p:childTnLst>
                                </p:cTn>
                              </p:par>
                              <p:par>
                                <p:cTn id="22" presetID="6" presetClass="entr" presetSubtype="16"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circle(in)">
                                      <p:cBhvr>
                                        <p:cTn id="24" dur="2000"/>
                                        <p:tgtEl>
                                          <p:spTgt spid="41"/>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circle(in)">
                                      <p:cBhvr>
                                        <p:cTn id="27" dur="2000"/>
                                        <p:tgtEl>
                                          <p:spTgt spid="37"/>
                                        </p:tgtEl>
                                      </p:cBhvr>
                                    </p:animEffect>
                                  </p:childTnLst>
                                </p:cTn>
                              </p:par>
                              <p:par>
                                <p:cTn id="28" presetID="6" presetClass="entr" presetSubtype="16"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circle(in)">
                                      <p:cBhvr>
                                        <p:cTn id="30" dur="2000"/>
                                        <p:tgtEl>
                                          <p:spTgt spid="4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circle(in)">
                                      <p:cBhvr>
                                        <p:cTn id="33" dur="20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circle(in)">
                                      <p:cBhvr>
                                        <p:cTn id="38" dur="2000"/>
                                        <p:tgtEl>
                                          <p:spTgt spid="58"/>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circle(in)">
                                      <p:cBhvr>
                                        <p:cTn id="41" dur="2000"/>
                                        <p:tgtEl>
                                          <p:spTgt spid="56"/>
                                        </p:tgtEl>
                                      </p:cBhvr>
                                    </p:animEffect>
                                  </p:childTnLst>
                                </p:cTn>
                              </p:par>
                              <p:par>
                                <p:cTn id="42" presetID="6" presetClass="entr" presetSubtype="16"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circle(in)">
                                      <p:cBhvr>
                                        <p:cTn id="44" dur="2000"/>
                                        <p:tgtEl>
                                          <p:spTgt spid="64"/>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circle(in)">
                                      <p:cBhvr>
                                        <p:cTn id="47" dur="2000"/>
                                        <p:tgtEl>
                                          <p:spTgt spid="57"/>
                                        </p:tgtEl>
                                      </p:cBhvr>
                                    </p:animEffect>
                                  </p:childTnLst>
                                </p:cTn>
                              </p:par>
                              <p:par>
                                <p:cTn id="48" presetID="6" presetClass="entr" presetSubtype="16"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circle(in)">
                                      <p:cBhvr>
                                        <p:cTn id="50" dur="2000"/>
                                        <p:tgtEl>
                                          <p:spTgt spid="70"/>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circle(in)">
                                      <p:cBhvr>
                                        <p:cTn id="53" dur="20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circle(in)">
                                      <p:cBhvr>
                                        <p:cTn id="58" dur="2000"/>
                                        <p:tgtEl>
                                          <p:spTgt spid="61"/>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circle(in)">
                                      <p:cBhvr>
                                        <p:cTn id="61" dur="2000"/>
                                        <p:tgtEl>
                                          <p:spTgt spid="52"/>
                                        </p:tgtEl>
                                      </p:cBhvr>
                                    </p:animEffect>
                                  </p:childTnLst>
                                </p:cTn>
                              </p:par>
                              <p:par>
                                <p:cTn id="62" presetID="6" presetClass="entr" presetSubtype="16" fill="hold"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circle(in)">
                                      <p:cBhvr>
                                        <p:cTn id="64" dur="2000"/>
                                        <p:tgtEl>
                                          <p:spTgt spid="66"/>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circle(in)">
                                      <p:cBhvr>
                                        <p:cTn id="67" dur="2000"/>
                                        <p:tgtEl>
                                          <p:spTgt spid="54"/>
                                        </p:tgtEl>
                                      </p:cBhvr>
                                    </p:animEffect>
                                  </p:childTnLst>
                                </p:cTn>
                              </p:par>
                              <p:par>
                                <p:cTn id="68" presetID="6" presetClass="entr" presetSubtype="16"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circle(in)">
                                      <p:cBhvr>
                                        <p:cTn id="70" dur="2000"/>
                                        <p:tgtEl>
                                          <p:spTgt spid="72"/>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circle(in)">
                                      <p:cBhvr>
                                        <p:cTn id="73" dur="20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500"/>
                                        <p:tgtEl>
                                          <p:spTgt spid="7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fade">
                                      <p:cBhvr>
                                        <p:cTn id="81" dur="500"/>
                                        <p:tgtEl>
                                          <p:spTgt spid="7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fade">
                                      <p:cBhvr>
                                        <p:cTn id="89" dur="500"/>
                                        <p:tgtEl>
                                          <p:spTgt spid="9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500"/>
                                        <p:tgtEl>
                                          <p:spTgt spid="6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500"/>
                                        <p:tgtEl>
                                          <p:spTgt spid="6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500"/>
                                        <p:tgtEl>
                                          <p:spTgt spid="6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9"/>
                                        </p:tgtEl>
                                        <p:attrNameLst>
                                          <p:attrName>style.visibility</p:attrName>
                                        </p:attrNameLst>
                                      </p:cBhvr>
                                      <p:to>
                                        <p:strVal val="visible"/>
                                      </p:to>
                                    </p:set>
                                    <p:animEffect transition="in" filter="fade">
                                      <p:cBhvr>
                                        <p:cTn id="115" dur="500"/>
                                        <p:tgtEl>
                                          <p:spTgt spid="6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1"/>
                                        </p:tgtEl>
                                        <p:attrNameLst>
                                          <p:attrName>style.visibility</p:attrName>
                                        </p:attrNameLst>
                                      </p:cBhvr>
                                      <p:to>
                                        <p:strVal val="visible"/>
                                      </p:to>
                                    </p:set>
                                    <p:animEffect transition="in" filter="fade">
                                      <p:cBhvr>
                                        <p:cTn id="118" dur="500"/>
                                        <p:tgtEl>
                                          <p:spTgt spid="7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3"/>
                                        </p:tgtEl>
                                        <p:attrNameLst>
                                          <p:attrName>style.visibility</p:attrName>
                                        </p:attrNameLst>
                                      </p:cBhvr>
                                      <p:to>
                                        <p:strVal val="visible"/>
                                      </p:to>
                                    </p:set>
                                    <p:animEffect transition="in" filter="fade">
                                      <p:cBhvr>
                                        <p:cTn id="121" dur="500"/>
                                        <p:tgtEl>
                                          <p:spTgt spid="7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4"/>
                                        </p:tgtEl>
                                        <p:attrNameLst>
                                          <p:attrName>style.visibility</p:attrName>
                                        </p:attrNameLst>
                                      </p:cBhvr>
                                      <p:to>
                                        <p:strVal val="visible"/>
                                      </p:to>
                                    </p:set>
                                    <p:animEffect transition="in" filter="fade">
                                      <p:cBhvr>
                                        <p:cTn id="124" dur="500"/>
                                        <p:tgtEl>
                                          <p:spTgt spid="7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5"/>
                                        </p:tgtEl>
                                        <p:attrNameLst>
                                          <p:attrName>style.visibility</p:attrName>
                                        </p:attrNameLst>
                                      </p:cBhvr>
                                      <p:to>
                                        <p:strVal val="visible"/>
                                      </p:to>
                                    </p:set>
                                    <p:animEffect transition="in" filter="fade">
                                      <p:cBhvr>
                                        <p:cTn id="127" dur="500"/>
                                        <p:tgtEl>
                                          <p:spTgt spid="7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fade">
                                      <p:cBhvr>
                                        <p:cTn id="130" dur="500"/>
                                        <p:tgtEl>
                                          <p:spTgt spid="7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0"/>
                                        </p:tgtEl>
                                        <p:attrNameLst>
                                          <p:attrName>style.visibility</p:attrName>
                                        </p:attrNameLst>
                                      </p:cBhvr>
                                      <p:to>
                                        <p:strVal val="visible"/>
                                      </p:to>
                                    </p:set>
                                    <p:animEffect transition="in" filter="fade">
                                      <p:cBhvr>
                                        <p:cTn id="133" dur="500"/>
                                        <p:tgtEl>
                                          <p:spTgt spid="8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1"/>
                                        </p:tgtEl>
                                        <p:attrNameLst>
                                          <p:attrName>style.visibility</p:attrName>
                                        </p:attrNameLst>
                                      </p:cBhvr>
                                      <p:to>
                                        <p:strVal val="visible"/>
                                      </p:to>
                                    </p:set>
                                    <p:animEffect transition="in" filter="fade">
                                      <p:cBhvr>
                                        <p:cTn id="136" dur="500"/>
                                        <p:tgtEl>
                                          <p:spTgt spid="8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fade">
                                      <p:cBhvr>
                                        <p:cTn id="139" dur="500"/>
                                        <p:tgtEl>
                                          <p:spTgt spid="8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3"/>
                                        </p:tgtEl>
                                        <p:attrNameLst>
                                          <p:attrName>style.visibility</p:attrName>
                                        </p:attrNameLst>
                                      </p:cBhvr>
                                      <p:to>
                                        <p:strVal val="visible"/>
                                      </p:to>
                                    </p:set>
                                    <p:animEffect transition="in" filter="fade">
                                      <p:cBhvr>
                                        <p:cTn id="142" dur="500"/>
                                        <p:tgtEl>
                                          <p:spTgt spid="8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fade">
                                      <p:cBhvr>
                                        <p:cTn id="145" dur="500"/>
                                        <p:tgtEl>
                                          <p:spTgt spid="8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5"/>
                                        </p:tgtEl>
                                        <p:attrNameLst>
                                          <p:attrName>style.visibility</p:attrName>
                                        </p:attrNameLst>
                                      </p:cBhvr>
                                      <p:to>
                                        <p:strVal val="visible"/>
                                      </p:to>
                                    </p:set>
                                    <p:animEffect transition="in" filter="fade">
                                      <p:cBhvr>
                                        <p:cTn id="148" dur="500"/>
                                        <p:tgtEl>
                                          <p:spTgt spid="8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500"/>
                                        <p:tgtEl>
                                          <p:spTgt spid="8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7"/>
                                        </p:tgtEl>
                                        <p:attrNameLst>
                                          <p:attrName>style.visibility</p:attrName>
                                        </p:attrNameLst>
                                      </p:cBhvr>
                                      <p:to>
                                        <p:strVal val="visible"/>
                                      </p:to>
                                    </p:set>
                                    <p:animEffect transition="in" filter="fade">
                                      <p:cBhvr>
                                        <p:cTn id="154" dur="500"/>
                                        <p:tgtEl>
                                          <p:spTgt spid="8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Effect transition="in" filter="fade">
                                      <p:cBhvr>
                                        <p:cTn id="157" dur="500"/>
                                        <p:tgtEl>
                                          <p:spTgt spid="8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9"/>
                                        </p:tgtEl>
                                        <p:attrNameLst>
                                          <p:attrName>style.visibility</p:attrName>
                                        </p:attrNameLst>
                                      </p:cBhvr>
                                      <p:to>
                                        <p:strVal val="visible"/>
                                      </p:to>
                                    </p:set>
                                    <p:animEffect transition="in" filter="fade">
                                      <p:cBhvr>
                                        <p:cTn id="160" dur="500"/>
                                        <p:tgtEl>
                                          <p:spTgt spid="8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0"/>
                                        </p:tgtEl>
                                        <p:attrNameLst>
                                          <p:attrName>style.visibility</p:attrName>
                                        </p:attrNameLst>
                                      </p:cBhvr>
                                      <p:to>
                                        <p:strVal val="visible"/>
                                      </p:to>
                                    </p:set>
                                    <p:animEffect transition="in" filter="fade">
                                      <p:cBhvr>
                                        <p:cTn id="163" dur="500"/>
                                        <p:tgtEl>
                                          <p:spTgt spid="9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1"/>
                                        </p:tgtEl>
                                        <p:attrNameLst>
                                          <p:attrName>style.visibility</p:attrName>
                                        </p:attrNameLst>
                                      </p:cBhvr>
                                      <p:to>
                                        <p:strVal val="visible"/>
                                      </p:to>
                                    </p:set>
                                    <p:animEffect transition="in" filter="fade">
                                      <p:cBhvr>
                                        <p:cTn id="166" dur="500"/>
                                        <p:tgtEl>
                                          <p:spTgt spid="9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fade">
                                      <p:cBhvr>
                                        <p:cTn id="169" dur="500"/>
                                        <p:tgtEl>
                                          <p:spTgt spid="9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fade">
                                      <p:cBhvr>
                                        <p:cTn id="172" dur="500"/>
                                        <p:tgtEl>
                                          <p:spTgt spid="4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fade">
                                      <p:cBhvr>
                                        <p:cTn id="175" dur="500"/>
                                        <p:tgtEl>
                                          <p:spTgt spid="3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100"/>
                                        </p:tgtEl>
                                        <p:attrNameLst>
                                          <p:attrName>style.visibility</p:attrName>
                                        </p:attrNameLst>
                                      </p:cBhvr>
                                      <p:to>
                                        <p:strVal val="visible"/>
                                      </p:to>
                                    </p:set>
                                    <p:animEffect transition="in" filter="fade">
                                      <p:cBhvr>
                                        <p:cTn id="18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6" grpId="0" animBg="1"/>
      <p:bldP spid="37" grpId="0" animBg="1"/>
      <p:bldP spid="38" grpId="0" animBg="1"/>
      <p:bldP spid="52" grpId="0" animBg="1"/>
      <p:bldP spid="53" grpId="0" animBg="1"/>
      <p:bldP spid="54" grpId="0" animBg="1"/>
      <p:bldP spid="55" grpId="0" animBg="1"/>
      <p:bldP spid="56" grpId="0" animBg="1"/>
      <p:bldP spid="57" grpId="0" animBg="1"/>
      <p:bldP spid="76" grpId="0" animBg="1"/>
      <p:bldP spid="77" grpId="0" animBg="1"/>
      <p:bldP spid="78" grpId="0" animBg="1"/>
      <p:bldP spid="59" grpId="0" animBg="1"/>
      <p:bldP spid="60" grpId="0" animBg="1"/>
      <p:bldP spid="62" grpId="0" animBg="1"/>
      <p:bldP spid="63" grpId="0" animBg="1"/>
      <p:bldP spid="65" grpId="0" animBg="1"/>
      <p:bldP spid="67" grpId="0" animBg="1"/>
      <p:bldP spid="68" grpId="0" animBg="1"/>
      <p:bldP spid="69" grpId="0" animBg="1"/>
      <p:bldP spid="71" grpId="0" animBg="1"/>
      <p:bldP spid="73" grpId="0" animBg="1"/>
      <p:bldP spid="74" grpId="0" animBg="1"/>
      <p:bldP spid="75"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39" grpId="0" animBg="1"/>
      <p:bldP spid="42" grpId="0"/>
      <p:bldP spid="99" grpId="0"/>
      <p:bldP spid="10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389" y="1059734"/>
            <a:ext cx="9144000" cy="1346282"/>
          </a:xfrm>
        </p:spPr>
        <p:txBody>
          <a:bodyPr>
            <a:normAutofit/>
          </a:bodyPr>
          <a:lstStyle/>
          <a:p>
            <a:r>
              <a:rPr lang="en-US" altLang="zh-CN" dirty="0"/>
              <a:t>Classification</a:t>
            </a:r>
            <a:r>
              <a:rPr lang="zh-CN" altLang="en-US" dirty="0"/>
              <a:t>（分类）</a:t>
            </a:r>
            <a:endParaRPr lang="en-US" altLang="zh-CN" dirty="0"/>
          </a:p>
          <a:p>
            <a:pPr marL="0" indent="0">
              <a:buNone/>
            </a:pPr>
            <a:r>
              <a:rPr lang="en-US" altLang="zh-CN" sz="1800" dirty="0"/>
              <a:t>  </a:t>
            </a:r>
            <a:r>
              <a:rPr lang="zh-CN" altLang="en-US" sz="1800" dirty="0"/>
              <a:t>不仅已知数据内容，还知道数据的标签。我们需要训练分类器，当有新数据出现时就能够判断该数据应该分到哪个类中。</a:t>
            </a:r>
            <a:r>
              <a:rPr lang="zh-CN" altLang="en-US" sz="1800" dirty="0">
                <a:solidFill>
                  <a:srgbClr val="C00000"/>
                </a:solidFill>
              </a:rPr>
              <a:t>分类的本质</a:t>
            </a:r>
            <a:r>
              <a:rPr lang="en-US" altLang="zh-CN" sz="1800" dirty="0">
                <a:solidFill>
                  <a:srgbClr val="C00000"/>
                </a:solidFill>
              </a:rPr>
              <a:t>Essence</a:t>
            </a:r>
            <a:r>
              <a:rPr lang="zh-CN" altLang="en-US" sz="1800" dirty="0">
                <a:solidFill>
                  <a:srgbClr val="C00000"/>
                </a:solidFill>
              </a:rPr>
              <a:t>是：观古而知今</a:t>
            </a:r>
            <a:r>
              <a:rPr lang="zh-CN" altLang="en-US" sz="1800" dirty="0"/>
              <a:t>。</a:t>
            </a:r>
            <a:endParaRPr lang="en-US" altLang="zh-CN" sz="1800" dirty="0"/>
          </a:p>
          <a:p>
            <a:pPr marL="0" indent="0">
              <a:buNone/>
            </a:pPr>
            <a:endParaRPr lang="en-US" altLang="zh-CN" dirty="0"/>
          </a:p>
          <a:p>
            <a:pPr marL="0" indent="0">
              <a:buNone/>
            </a:pPr>
            <a:endParaRPr lang="en-US" altLang="zh-CN" dirty="0"/>
          </a:p>
        </p:txBody>
      </p:sp>
      <p:sp>
        <p:nvSpPr>
          <p:cNvPr id="4" name="标题 3"/>
          <p:cNvSpPr>
            <a:spLocks noGrp="1"/>
          </p:cNvSpPr>
          <p:nvPr>
            <p:ph type="title"/>
          </p:nvPr>
        </p:nvSpPr>
        <p:spPr>
          <a:xfrm>
            <a:off x="107504" y="332656"/>
            <a:ext cx="8589640" cy="918232"/>
          </a:xfrm>
        </p:spPr>
        <p:txBody>
          <a:bodyPr/>
          <a:lstStyle/>
          <a:p>
            <a:r>
              <a:rPr lang="zh-CN" altLang="en-US" dirty="0"/>
              <a:t> </a:t>
            </a:r>
            <a:r>
              <a:rPr lang="en-US" altLang="zh-CN" dirty="0"/>
              <a:t>“</a:t>
            </a:r>
            <a:r>
              <a:rPr lang="zh-CN" altLang="en-US" dirty="0"/>
              <a:t>聚类</a:t>
            </a:r>
            <a:r>
              <a:rPr lang="en-US" altLang="zh-CN" dirty="0"/>
              <a:t>”</a:t>
            </a:r>
            <a:r>
              <a:rPr lang="zh-CN" altLang="en-US" dirty="0"/>
              <a:t>和</a:t>
            </a:r>
            <a:r>
              <a:rPr lang="en-US" altLang="zh-CN" dirty="0"/>
              <a:t>”</a:t>
            </a:r>
            <a:r>
              <a:rPr lang="zh-CN" altLang="en-US" dirty="0"/>
              <a:t>分类</a:t>
            </a:r>
            <a:r>
              <a:rPr lang="en-US" altLang="zh-CN" dirty="0"/>
              <a:t>”</a:t>
            </a:r>
            <a:r>
              <a:rPr lang="zh-CN" altLang="en-US" dirty="0"/>
              <a:t>的区别</a:t>
            </a:r>
          </a:p>
        </p:txBody>
      </p:sp>
      <p:sp>
        <p:nvSpPr>
          <p:cNvPr id="5" name="流程图: 联系 4"/>
          <p:cNvSpPr/>
          <p:nvPr/>
        </p:nvSpPr>
        <p:spPr>
          <a:xfrm>
            <a:off x="2793263" y="354602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摘录 5"/>
          <p:cNvSpPr/>
          <p:nvPr/>
        </p:nvSpPr>
        <p:spPr>
          <a:xfrm>
            <a:off x="1265379" y="3240203"/>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流程图: 联系 6"/>
          <p:cNvSpPr/>
          <p:nvPr/>
        </p:nvSpPr>
        <p:spPr>
          <a:xfrm>
            <a:off x="2817235" y="3091961"/>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联系 7"/>
          <p:cNvSpPr/>
          <p:nvPr/>
        </p:nvSpPr>
        <p:spPr>
          <a:xfrm>
            <a:off x="3277602" y="3355585"/>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联系 8"/>
          <p:cNvSpPr/>
          <p:nvPr/>
        </p:nvSpPr>
        <p:spPr>
          <a:xfrm>
            <a:off x="3130466" y="3964119"/>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联系 9"/>
          <p:cNvSpPr/>
          <p:nvPr/>
        </p:nvSpPr>
        <p:spPr>
          <a:xfrm>
            <a:off x="3113651" y="4553853"/>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联系 10"/>
          <p:cNvSpPr/>
          <p:nvPr/>
        </p:nvSpPr>
        <p:spPr>
          <a:xfrm>
            <a:off x="3632416" y="4919843"/>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联系 11"/>
          <p:cNvSpPr/>
          <p:nvPr/>
        </p:nvSpPr>
        <p:spPr>
          <a:xfrm>
            <a:off x="2529203" y="3708610"/>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联系 12"/>
          <p:cNvSpPr/>
          <p:nvPr/>
        </p:nvSpPr>
        <p:spPr>
          <a:xfrm>
            <a:off x="2673219" y="3985131"/>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联系 13"/>
          <p:cNvSpPr/>
          <p:nvPr/>
        </p:nvSpPr>
        <p:spPr>
          <a:xfrm>
            <a:off x="3560408" y="422578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摘录 14"/>
          <p:cNvSpPr/>
          <p:nvPr/>
        </p:nvSpPr>
        <p:spPr>
          <a:xfrm>
            <a:off x="1613914" y="3274918"/>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流程图: 摘录 15"/>
          <p:cNvSpPr/>
          <p:nvPr/>
        </p:nvSpPr>
        <p:spPr>
          <a:xfrm>
            <a:off x="1397890" y="3765271"/>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流程图: 摘录 16"/>
          <p:cNvSpPr/>
          <p:nvPr/>
        </p:nvSpPr>
        <p:spPr>
          <a:xfrm>
            <a:off x="2025533" y="4930676"/>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流程图: 摘录 17"/>
          <p:cNvSpPr/>
          <p:nvPr/>
        </p:nvSpPr>
        <p:spPr>
          <a:xfrm>
            <a:off x="1521836" y="4780252"/>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流程图: 摘录 18"/>
          <p:cNvSpPr/>
          <p:nvPr/>
        </p:nvSpPr>
        <p:spPr>
          <a:xfrm>
            <a:off x="1754628" y="5226662"/>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流程图: 摘录 19"/>
          <p:cNvSpPr/>
          <p:nvPr/>
        </p:nvSpPr>
        <p:spPr>
          <a:xfrm>
            <a:off x="1999268" y="3993684"/>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 name="流程图: 摘录 20"/>
          <p:cNvSpPr/>
          <p:nvPr/>
        </p:nvSpPr>
        <p:spPr>
          <a:xfrm>
            <a:off x="1906717" y="4653342"/>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流程图: 摘录 21"/>
          <p:cNvSpPr/>
          <p:nvPr/>
        </p:nvSpPr>
        <p:spPr>
          <a:xfrm>
            <a:off x="2169549" y="5302482"/>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3" name="直接连接符 22"/>
          <p:cNvCxnSpPr/>
          <p:nvPr/>
        </p:nvCxnSpPr>
        <p:spPr>
          <a:xfrm>
            <a:off x="1929424" y="2943483"/>
            <a:ext cx="887811" cy="2789773"/>
          </a:xfrm>
          <a:prstGeom prst="line">
            <a:avLst/>
          </a:prstGeom>
          <a:ln>
            <a:solidFill>
              <a:srgbClr val="00B0F0"/>
            </a:solidFill>
          </a:ln>
        </p:spPr>
        <p:style>
          <a:lnRef idx="3">
            <a:schemeClr val="accent5"/>
          </a:lnRef>
          <a:fillRef idx="0">
            <a:schemeClr val="accent5"/>
          </a:fillRef>
          <a:effectRef idx="2">
            <a:schemeClr val="accent5"/>
          </a:effectRef>
          <a:fontRef idx="minor">
            <a:schemeClr val="tx1"/>
          </a:fontRef>
        </p:style>
      </p:cxnSp>
      <p:sp>
        <p:nvSpPr>
          <p:cNvPr id="24" name="流程图: 联系 23"/>
          <p:cNvSpPr/>
          <p:nvPr/>
        </p:nvSpPr>
        <p:spPr>
          <a:xfrm>
            <a:off x="3058458" y="4958363"/>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联系 26"/>
          <p:cNvSpPr/>
          <p:nvPr/>
        </p:nvSpPr>
        <p:spPr>
          <a:xfrm>
            <a:off x="2793263" y="5251069"/>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联系 27"/>
          <p:cNvSpPr/>
          <p:nvPr/>
        </p:nvSpPr>
        <p:spPr>
          <a:xfrm>
            <a:off x="2313565" y="3516961"/>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摘录 28"/>
          <p:cNvSpPr/>
          <p:nvPr/>
        </p:nvSpPr>
        <p:spPr>
          <a:xfrm>
            <a:off x="1043608" y="3852626"/>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流程图: 摘录 29"/>
          <p:cNvSpPr/>
          <p:nvPr/>
        </p:nvSpPr>
        <p:spPr>
          <a:xfrm>
            <a:off x="1550809" y="3916081"/>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流程图: 摘录 30"/>
          <p:cNvSpPr/>
          <p:nvPr/>
        </p:nvSpPr>
        <p:spPr>
          <a:xfrm>
            <a:off x="1176119" y="4377694"/>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流程图: 摘录 31"/>
          <p:cNvSpPr/>
          <p:nvPr/>
        </p:nvSpPr>
        <p:spPr>
          <a:xfrm>
            <a:off x="1302172" y="5196167"/>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流程图: 摘录 32"/>
          <p:cNvSpPr/>
          <p:nvPr/>
        </p:nvSpPr>
        <p:spPr>
          <a:xfrm>
            <a:off x="2100687" y="5606346"/>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流程图: 摘录 33"/>
          <p:cNvSpPr/>
          <p:nvPr/>
        </p:nvSpPr>
        <p:spPr>
          <a:xfrm>
            <a:off x="2385573" y="5353572"/>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TextBox 37"/>
          <p:cNvSpPr txBox="1"/>
          <p:nvPr/>
        </p:nvSpPr>
        <p:spPr>
          <a:xfrm>
            <a:off x="1728731" y="2574392"/>
            <a:ext cx="1232520" cy="369332"/>
          </a:xfrm>
          <a:prstGeom prst="rect">
            <a:avLst/>
          </a:prstGeom>
          <a:noFill/>
        </p:spPr>
        <p:txBody>
          <a:bodyPr wrap="square" rtlCol="0">
            <a:spAutoFit/>
          </a:bodyPr>
          <a:lstStyle/>
          <a:p>
            <a:r>
              <a:rPr lang="en-US" altLang="zh-CN" dirty="0">
                <a:solidFill>
                  <a:srgbClr val="0070C0"/>
                </a:solidFill>
              </a:rPr>
              <a:t>Classifier</a:t>
            </a:r>
            <a:endParaRPr lang="zh-CN" altLang="en-US" dirty="0">
              <a:solidFill>
                <a:srgbClr val="0070C0"/>
              </a:solidFill>
            </a:endParaRPr>
          </a:p>
        </p:txBody>
      </p:sp>
      <p:sp>
        <p:nvSpPr>
          <p:cNvPr id="41" name="六角星 40"/>
          <p:cNvSpPr/>
          <p:nvPr/>
        </p:nvSpPr>
        <p:spPr>
          <a:xfrm>
            <a:off x="2577883" y="4441149"/>
            <a:ext cx="167344" cy="184712"/>
          </a:xfrm>
          <a:prstGeom prst="star6">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箭头 41"/>
          <p:cNvSpPr/>
          <p:nvPr/>
        </p:nvSpPr>
        <p:spPr>
          <a:xfrm>
            <a:off x="4211960" y="4086704"/>
            <a:ext cx="721432"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3" name="流程图: 联系 42"/>
          <p:cNvSpPr/>
          <p:nvPr/>
        </p:nvSpPr>
        <p:spPr>
          <a:xfrm>
            <a:off x="7043109" y="3503583"/>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摘录 43"/>
          <p:cNvSpPr/>
          <p:nvPr/>
        </p:nvSpPr>
        <p:spPr>
          <a:xfrm>
            <a:off x="5515225" y="3197760"/>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流程图: 联系 44"/>
          <p:cNvSpPr/>
          <p:nvPr/>
        </p:nvSpPr>
        <p:spPr>
          <a:xfrm>
            <a:off x="7067081" y="3049518"/>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联系 45"/>
          <p:cNvSpPr/>
          <p:nvPr/>
        </p:nvSpPr>
        <p:spPr>
          <a:xfrm>
            <a:off x="7527448" y="3313142"/>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联系 46"/>
          <p:cNvSpPr/>
          <p:nvPr/>
        </p:nvSpPr>
        <p:spPr>
          <a:xfrm>
            <a:off x="7380312" y="392167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联系 47"/>
          <p:cNvSpPr/>
          <p:nvPr/>
        </p:nvSpPr>
        <p:spPr>
          <a:xfrm>
            <a:off x="7363497" y="4511410"/>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流程图: 联系 48"/>
          <p:cNvSpPr/>
          <p:nvPr/>
        </p:nvSpPr>
        <p:spPr>
          <a:xfrm>
            <a:off x="7882262" y="4877400"/>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联系 49"/>
          <p:cNvSpPr/>
          <p:nvPr/>
        </p:nvSpPr>
        <p:spPr>
          <a:xfrm>
            <a:off x="6779049" y="3666167"/>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联系 50"/>
          <p:cNvSpPr/>
          <p:nvPr/>
        </p:nvSpPr>
        <p:spPr>
          <a:xfrm>
            <a:off x="6923065" y="3942688"/>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流程图: 联系 51"/>
          <p:cNvSpPr/>
          <p:nvPr/>
        </p:nvSpPr>
        <p:spPr>
          <a:xfrm>
            <a:off x="7810254" y="4183343"/>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摘录 52"/>
          <p:cNvSpPr/>
          <p:nvPr/>
        </p:nvSpPr>
        <p:spPr>
          <a:xfrm>
            <a:off x="5863760" y="3232475"/>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流程图: 摘录 53"/>
          <p:cNvSpPr/>
          <p:nvPr/>
        </p:nvSpPr>
        <p:spPr>
          <a:xfrm>
            <a:off x="5647736" y="3722828"/>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流程图: 摘录 54"/>
          <p:cNvSpPr/>
          <p:nvPr/>
        </p:nvSpPr>
        <p:spPr>
          <a:xfrm>
            <a:off x="6275379" y="4888233"/>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流程图: 摘录 55"/>
          <p:cNvSpPr/>
          <p:nvPr/>
        </p:nvSpPr>
        <p:spPr>
          <a:xfrm>
            <a:off x="5771682" y="4737809"/>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流程图: 摘录 56"/>
          <p:cNvSpPr/>
          <p:nvPr/>
        </p:nvSpPr>
        <p:spPr>
          <a:xfrm>
            <a:off x="6004474" y="5184219"/>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流程图: 摘录 57"/>
          <p:cNvSpPr/>
          <p:nvPr/>
        </p:nvSpPr>
        <p:spPr>
          <a:xfrm>
            <a:off x="6249114" y="3951241"/>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9" name="流程图: 摘录 58"/>
          <p:cNvSpPr/>
          <p:nvPr/>
        </p:nvSpPr>
        <p:spPr>
          <a:xfrm>
            <a:off x="6156563" y="4610899"/>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0" name="流程图: 摘录 59"/>
          <p:cNvSpPr/>
          <p:nvPr/>
        </p:nvSpPr>
        <p:spPr>
          <a:xfrm>
            <a:off x="6419395" y="5260039"/>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2" name="流程图: 联系 61"/>
          <p:cNvSpPr/>
          <p:nvPr/>
        </p:nvSpPr>
        <p:spPr>
          <a:xfrm>
            <a:off x="7308304" y="4915920"/>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联系 62"/>
          <p:cNvSpPr/>
          <p:nvPr/>
        </p:nvSpPr>
        <p:spPr>
          <a:xfrm>
            <a:off x="7043109" y="520862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联系 63"/>
          <p:cNvSpPr/>
          <p:nvPr/>
        </p:nvSpPr>
        <p:spPr>
          <a:xfrm>
            <a:off x="6563411" y="3474518"/>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摘录 64"/>
          <p:cNvSpPr/>
          <p:nvPr/>
        </p:nvSpPr>
        <p:spPr>
          <a:xfrm>
            <a:off x="5293454" y="3810183"/>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6" name="流程图: 摘录 65"/>
          <p:cNvSpPr/>
          <p:nvPr/>
        </p:nvSpPr>
        <p:spPr>
          <a:xfrm>
            <a:off x="5800655" y="3873638"/>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7" name="流程图: 摘录 66"/>
          <p:cNvSpPr/>
          <p:nvPr/>
        </p:nvSpPr>
        <p:spPr>
          <a:xfrm>
            <a:off x="5425965" y="4335251"/>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8" name="流程图: 摘录 67"/>
          <p:cNvSpPr/>
          <p:nvPr/>
        </p:nvSpPr>
        <p:spPr>
          <a:xfrm>
            <a:off x="5552018" y="5153724"/>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流程图: 摘录 68"/>
          <p:cNvSpPr/>
          <p:nvPr/>
        </p:nvSpPr>
        <p:spPr>
          <a:xfrm>
            <a:off x="6350533" y="5563903"/>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0" name="流程图: 摘录 69"/>
          <p:cNvSpPr/>
          <p:nvPr/>
        </p:nvSpPr>
        <p:spPr>
          <a:xfrm>
            <a:off x="6635419" y="5311129"/>
            <a:ext cx="144016" cy="126910"/>
          </a:xfrm>
          <a:prstGeom prst="flowChartExtra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六角星 70"/>
          <p:cNvSpPr/>
          <p:nvPr/>
        </p:nvSpPr>
        <p:spPr>
          <a:xfrm>
            <a:off x="6827729" y="4398706"/>
            <a:ext cx="167344" cy="184712"/>
          </a:xfrm>
          <a:prstGeom prst="star6">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内容占位符 2"/>
          <p:cNvSpPr txBox="1">
            <a:spLocks/>
          </p:cNvSpPr>
          <p:nvPr/>
        </p:nvSpPr>
        <p:spPr>
          <a:xfrm>
            <a:off x="529884" y="6021287"/>
            <a:ext cx="6922436" cy="57919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CN" altLang="en-US" dirty="0"/>
              <a:t>所以</a:t>
            </a:r>
            <a:r>
              <a:rPr lang="zh-CN" altLang="en-US" dirty="0">
                <a:solidFill>
                  <a:srgbClr val="FF0000"/>
                </a:solidFill>
              </a:rPr>
              <a:t>聚类是无监督学习</a:t>
            </a:r>
            <a:r>
              <a:rPr lang="zh-CN" altLang="en-US" dirty="0"/>
              <a:t>，</a:t>
            </a:r>
            <a:r>
              <a:rPr lang="zh-CN" altLang="en-US" dirty="0">
                <a:solidFill>
                  <a:srgbClr val="FF0000"/>
                </a:solidFill>
              </a:rPr>
              <a:t>分类是有监督学习</a:t>
            </a:r>
            <a:r>
              <a:rPr lang="zh-CN" altLang="en-US" dirty="0"/>
              <a:t>。</a:t>
            </a:r>
            <a:endParaRPr lang="en-US" altLang="zh-CN" dirty="0"/>
          </a:p>
        </p:txBody>
      </p:sp>
      <p:sp>
        <p:nvSpPr>
          <p:cNvPr id="73" name="六角星 72"/>
          <p:cNvSpPr/>
          <p:nvPr/>
        </p:nvSpPr>
        <p:spPr>
          <a:xfrm>
            <a:off x="2044812" y="4518543"/>
            <a:ext cx="167344" cy="184712"/>
          </a:xfrm>
          <a:prstGeom prst="star6">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六角星 73"/>
          <p:cNvSpPr/>
          <p:nvPr/>
        </p:nvSpPr>
        <p:spPr>
          <a:xfrm>
            <a:off x="6300579" y="4484998"/>
            <a:ext cx="167344" cy="184712"/>
          </a:xfrm>
          <a:prstGeom prst="star6">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76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500"/>
                                        <p:tgtEl>
                                          <p:spTgt spid="6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500"/>
                                        <p:tgtEl>
                                          <p:spTgt spid="6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fade">
                                      <p:cBhvr>
                                        <p:cTn id="104" dur="500"/>
                                        <p:tgtEl>
                                          <p:spTgt spid="7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fade">
                                      <p:cBhvr>
                                        <p:cTn id="107" dur="500"/>
                                        <p:tgtEl>
                                          <p:spTgt spid="7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72"/>
                                        </p:tgtEl>
                                        <p:attrNameLst>
                                          <p:attrName>style.visibility</p:attrName>
                                        </p:attrNameLst>
                                      </p:cBhvr>
                                      <p:to>
                                        <p:strVal val="visible"/>
                                      </p:to>
                                    </p:set>
                                    <p:anim calcmode="lin" valueType="num">
                                      <p:cBhvr additive="base">
                                        <p:cTn id="115" dur="500" fill="hold"/>
                                        <p:tgtEl>
                                          <p:spTgt spid="72"/>
                                        </p:tgtEl>
                                        <p:attrNameLst>
                                          <p:attrName>ppt_x</p:attrName>
                                        </p:attrNameLst>
                                      </p:cBhvr>
                                      <p:tavLst>
                                        <p:tav tm="0">
                                          <p:val>
                                            <p:strVal val="#ppt_x"/>
                                          </p:val>
                                        </p:tav>
                                        <p:tav tm="100000">
                                          <p:val>
                                            <p:strVal val="#ppt_x"/>
                                          </p:val>
                                        </p:tav>
                                      </p:tavLst>
                                    </p:anim>
                                    <p:anim calcmode="lin" valueType="num">
                                      <p:cBhvr additive="base">
                                        <p:cTn id="11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p:bldP spid="73" grpId="0" animBg="1"/>
      <p:bldP spid="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5536" y="476672"/>
            <a:ext cx="8229600" cy="990600"/>
          </a:xfrm>
        </p:spPr>
        <p:txBody>
          <a:bodyPr>
            <a:normAutofit fontScale="90000"/>
          </a:bodyPr>
          <a:lstStyle/>
          <a:p>
            <a:r>
              <a:rPr lang="zh-CN" altLang="en-US" dirty="0"/>
              <a:t>当前的复杂数据分析与学习系统</a:t>
            </a:r>
            <a:br>
              <a:rPr lang="en-US" altLang="zh-CN" dirty="0"/>
            </a:br>
            <a:r>
              <a:rPr lang="en-US" altLang="zh-CN" dirty="0"/>
              <a:t>State-of-the-art data analysis and learning</a:t>
            </a:r>
            <a:endParaRPr lang="zh-CN" altLang="en-US" dirty="0"/>
          </a:p>
        </p:txBody>
      </p:sp>
      <p:sp>
        <p:nvSpPr>
          <p:cNvPr id="73" name="等腰三角形 72"/>
          <p:cNvSpPr/>
          <p:nvPr/>
        </p:nvSpPr>
        <p:spPr>
          <a:xfrm>
            <a:off x="1475656" y="231318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nvSpPr>
        <p:spPr>
          <a:xfrm>
            <a:off x="1763688" y="289979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nvSpPr>
        <p:spPr>
          <a:xfrm>
            <a:off x="1331640" y="206084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nvSpPr>
        <p:spPr>
          <a:xfrm>
            <a:off x="1001211" y="289979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a:off x="1856926" y="3196208"/>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nvSpPr>
        <p:spPr>
          <a:xfrm>
            <a:off x="2140496" y="2971800"/>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nvSpPr>
        <p:spPr>
          <a:xfrm>
            <a:off x="2220888" y="335699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a:off x="611560" y="3206147"/>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nvSpPr>
        <p:spPr>
          <a:xfrm>
            <a:off x="925757" y="3340224"/>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nvSpPr>
        <p:spPr>
          <a:xfrm>
            <a:off x="1210205" y="335699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nvSpPr>
        <p:spPr>
          <a:xfrm>
            <a:off x="1176191" y="2458007"/>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nvSpPr>
        <p:spPr>
          <a:xfrm>
            <a:off x="4427984" y="2313180"/>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nvSpPr>
        <p:spPr>
          <a:xfrm>
            <a:off x="4716016" y="289979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nvSpPr>
        <p:spPr>
          <a:xfrm>
            <a:off x="4283968" y="206084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nvSpPr>
        <p:spPr>
          <a:xfrm>
            <a:off x="3953539" y="289979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nvSpPr>
        <p:spPr>
          <a:xfrm>
            <a:off x="4809254" y="319620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p:cNvSpPr/>
          <p:nvPr/>
        </p:nvSpPr>
        <p:spPr>
          <a:xfrm>
            <a:off x="5092824" y="2971800"/>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nvSpPr>
        <p:spPr>
          <a:xfrm>
            <a:off x="5173216" y="335699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90"/>
          <p:cNvSpPr/>
          <p:nvPr/>
        </p:nvSpPr>
        <p:spPr>
          <a:xfrm>
            <a:off x="3563888" y="3206147"/>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nvSpPr>
        <p:spPr>
          <a:xfrm>
            <a:off x="3878085" y="3340224"/>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等腰三角形 92"/>
          <p:cNvSpPr/>
          <p:nvPr/>
        </p:nvSpPr>
        <p:spPr>
          <a:xfrm>
            <a:off x="4162533" y="335699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nvSpPr>
        <p:spPr>
          <a:xfrm>
            <a:off x="4128519" y="2458007"/>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nvSpPr>
        <p:spPr>
          <a:xfrm>
            <a:off x="7405464" y="2324403"/>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等腰三角形 95"/>
          <p:cNvSpPr/>
          <p:nvPr/>
        </p:nvSpPr>
        <p:spPr>
          <a:xfrm>
            <a:off x="7693496" y="2911015"/>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等腰三角形 96"/>
          <p:cNvSpPr/>
          <p:nvPr/>
        </p:nvSpPr>
        <p:spPr>
          <a:xfrm>
            <a:off x="7261448" y="2072071"/>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等腰三角形 97"/>
          <p:cNvSpPr/>
          <p:nvPr/>
        </p:nvSpPr>
        <p:spPr>
          <a:xfrm>
            <a:off x="6931019" y="2911015"/>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nvSpPr>
        <p:spPr>
          <a:xfrm>
            <a:off x="7786734" y="3207431"/>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nvSpPr>
        <p:spPr>
          <a:xfrm>
            <a:off x="8070304" y="2983023"/>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等腰三角形 100"/>
          <p:cNvSpPr/>
          <p:nvPr/>
        </p:nvSpPr>
        <p:spPr>
          <a:xfrm>
            <a:off x="8150696" y="3368215"/>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nvSpPr>
        <p:spPr>
          <a:xfrm>
            <a:off x="6541368" y="3217370"/>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a:off x="6855565" y="3351447"/>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等腰三角形 103"/>
          <p:cNvSpPr/>
          <p:nvPr/>
        </p:nvSpPr>
        <p:spPr>
          <a:xfrm>
            <a:off x="7140013" y="3368215"/>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4"/>
          <p:cNvSpPr/>
          <p:nvPr/>
        </p:nvSpPr>
        <p:spPr>
          <a:xfrm>
            <a:off x="7105999" y="2469230"/>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6613376" y="2469230"/>
            <a:ext cx="754158" cy="45726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6" name="直接连接符 105"/>
          <p:cNvCxnSpPr/>
          <p:nvPr/>
        </p:nvCxnSpPr>
        <p:spPr>
          <a:xfrm flipH="1">
            <a:off x="7367533" y="2385188"/>
            <a:ext cx="774779" cy="54131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7" name="直接连接符 106"/>
          <p:cNvCxnSpPr/>
          <p:nvPr/>
        </p:nvCxnSpPr>
        <p:spPr>
          <a:xfrm>
            <a:off x="7367534" y="2899792"/>
            <a:ext cx="181946" cy="745232"/>
          </a:xfrm>
          <a:prstGeom prst="line">
            <a:avLst/>
          </a:prstGeom>
        </p:spPr>
        <p:style>
          <a:lnRef idx="3">
            <a:schemeClr val="accent1"/>
          </a:lnRef>
          <a:fillRef idx="0">
            <a:schemeClr val="accent1"/>
          </a:fillRef>
          <a:effectRef idx="2">
            <a:schemeClr val="accent1"/>
          </a:effectRef>
          <a:fontRef idx="minor">
            <a:schemeClr val="tx1"/>
          </a:fontRef>
        </p:style>
      </p:cxnSp>
      <p:sp>
        <p:nvSpPr>
          <p:cNvPr id="108" name="等腰三角形 107"/>
          <p:cNvSpPr/>
          <p:nvPr/>
        </p:nvSpPr>
        <p:spPr>
          <a:xfrm>
            <a:off x="7524328" y="4833460"/>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8"/>
          <p:cNvSpPr/>
          <p:nvPr/>
        </p:nvSpPr>
        <p:spPr>
          <a:xfrm>
            <a:off x="7812360" y="542007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等腰三角形 109"/>
          <p:cNvSpPr/>
          <p:nvPr/>
        </p:nvSpPr>
        <p:spPr>
          <a:xfrm>
            <a:off x="7380312" y="458112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等腰三角形 110"/>
          <p:cNvSpPr/>
          <p:nvPr/>
        </p:nvSpPr>
        <p:spPr>
          <a:xfrm>
            <a:off x="7049883" y="542007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等腰三角形 111"/>
          <p:cNvSpPr/>
          <p:nvPr/>
        </p:nvSpPr>
        <p:spPr>
          <a:xfrm>
            <a:off x="7905598" y="571648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p:cNvSpPr/>
          <p:nvPr/>
        </p:nvSpPr>
        <p:spPr>
          <a:xfrm>
            <a:off x="8189168" y="5492080"/>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113"/>
          <p:cNvSpPr/>
          <p:nvPr/>
        </p:nvSpPr>
        <p:spPr>
          <a:xfrm>
            <a:off x="8269560" y="587727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114"/>
          <p:cNvSpPr/>
          <p:nvPr/>
        </p:nvSpPr>
        <p:spPr>
          <a:xfrm>
            <a:off x="6660232" y="5726427"/>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等腰三角形 115"/>
          <p:cNvSpPr/>
          <p:nvPr/>
        </p:nvSpPr>
        <p:spPr>
          <a:xfrm>
            <a:off x="6974429" y="5860504"/>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p:cNvSpPr/>
          <p:nvPr/>
        </p:nvSpPr>
        <p:spPr>
          <a:xfrm>
            <a:off x="7258877" y="587727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等腰三角形 117"/>
          <p:cNvSpPr/>
          <p:nvPr/>
        </p:nvSpPr>
        <p:spPr>
          <a:xfrm>
            <a:off x="7224863" y="4978287"/>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6732240" y="4978287"/>
            <a:ext cx="754158" cy="45726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0" name="直接连接符 119"/>
          <p:cNvCxnSpPr/>
          <p:nvPr/>
        </p:nvCxnSpPr>
        <p:spPr>
          <a:xfrm flipH="1">
            <a:off x="7486397" y="4894245"/>
            <a:ext cx="774779" cy="54131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1" name="直接连接符 120"/>
          <p:cNvCxnSpPr/>
          <p:nvPr/>
        </p:nvCxnSpPr>
        <p:spPr>
          <a:xfrm>
            <a:off x="7486398" y="5408849"/>
            <a:ext cx="181946" cy="745232"/>
          </a:xfrm>
          <a:prstGeom prst="line">
            <a:avLst/>
          </a:prstGeom>
        </p:spPr>
        <p:style>
          <a:lnRef idx="3">
            <a:schemeClr val="accent1"/>
          </a:lnRef>
          <a:fillRef idx="0">
            <a:schemeClr val="accent1"/>
          </a:fillRef>
          <a:effectRef idx="2">
            <a:schemeClr val="accent1"/>
          </a:effectRef>
          <a:fontRef idx="minor">
            <a:schemeClr val="tx1"/>
          </a:fontRef>
        </p:style>
      </p:cxnSp>
      <p:sp>
        <p:nvSpPr>
          <p:cNvPr id="122" name="流程图: 联系 121"/>
          <p:cNvSpPr/>
          <p:nvPr/>
        </p:nvSpPr>
        <p:spPr>
          <a:xfrm>
            <a:off x="7812360" y="4894245"/>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流程图: 联系 122"/>
          <p:cNvSpPr/>
          <p:nvPr/>
        </p:nvSpPr>
        <p:spPr>
          <a:xfrm>
            <a:off x="6863814" y="5178170"/>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流程图: 联系 123"/>
          <p:cNvSpPr/>
          <p:nvPr/>
        </p:nvSpPr>
        <p:spPr>
          <a:xfrm>
            <a:off x="7724935" y="5917731"/>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流程图: 联系 124"/>
          <p:cNvSpPr/>
          <p:nvPr/>
        </p:nvSpPr>
        <p:spPr>
          <a:xfrm>
            <a:off x="7524328" y="5164900"/>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等腰三角形 125"/>
          <p:cNvSpPr/>
          <p:nvPr/>
        </p:nvSpPr>
        <p:spPr>
          <a:xfrm>
            <a:off x="4499992" y="4833460"/>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等腰三角形 126"/>
          <p:cNvSpPr/>
          <p:nvPr/>
        </p:nvSpPr>
        <p:spPr>
          <a:xfrm>
            <a:off x="4788024" y="542007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等腰三角形 127"/>
          <p:cNvSpPr/>
          <p:nvPr/>
        </p:nvSpPr>
        <p:spPr>
          <a:xfrm>
            <a:off x="4355976" y="458112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等腰三角形 128"/>
          <p:cNvSpPr/>
          <p:nvPr/>
        </p:nvSpPr>
        <p:spPr>
          <a:xfrm>
            <a:off x="4025547" y="542007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等腰三角形 129"/>
          <p:cNvSpPr/>
          <p:nvPr/>
        </p:nvSpPr>
        <p:spPr>
          <a:xfrm>
            <a:off x="4881262" y="571648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等腰三角形 130"/>
          <p:cNvSpPr/>
          <p:nvPr/>
        </p:nvSpPr>
        <p:spPr>
          <a:xfrm>
            <a:off x="5164832" y="5492080"/>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等腰三角形 131"/>
          <p:cNvSpPr/>
          <p:nvPr/>
        </p:nvSpPr>
        <p:spPr>
          <a:xfrm>
            <a:off x="5245224" y="587727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等腰三角形 132"/>
          <p:cNvSpPr/>
          <p:nvPr/>
        </p:nvSpPr>
        <p:spPr>
          <a:xfrm>
            <a:off x="3635896" y="5726427"/>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等腰三角形 133"/>
          <p:cNvSpPr/>
          <p:nvPr/>
        </p:nvSpPr>
        <p:spPr>
          <a:xfrm>
            <a:off x="3950093" y="5860504"/>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等腰三角形 134"/>
          <p:cNvSpPr/>
          <p:nvPr/>
        </p:nvSpPr>
        <p:spPr>
          <a:xfrm>
            <a:off x="4234541" y="587727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等腰三角形 135"/>
          <p:cNvSpPr/>
          <p:nvPr/>
        </p:nvSpPr>
        <p:spPr>
          <a:xfrm>
            <a:off x="4200527" y="4978287"/>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3707904" y="4978287"/>
            <a:ext cx="754158" cy="457268"/>
          </a:xfrm>
          <a:prstGeom prst="line">
            <a:avLst/>
          </a:prstGeom>
        </p:spPr>
        <p:style>
          <a:lnRef idx="3">
            <a:schemeClr val="accent1"/>
          </a:lnRef>
          <a:fillRef idx="0">
            <a:schemeClr val="accent1"/>
          </a:fillRef>
          <a:effectRef idx="2">
            <a:schemeClr val="accent1"/>
          </a:effectRef>
          <a:fontRef idx="minor">
            <a:schemeClr val="tx1"/>
          </a:fontRef>
        </p:style>
      </p:cxnSp>
      <p:cxnSp>
        <p:nvCxnSpPr>
          <p:cNvPr id="138" name="直接连接符 137"/>
          <p:cNvCxnSpPr/>
          <p:nvPr/>
        </p:nvCxnSpPr>
        <p:spPr>
          <a:xfrm flipH="1">
            <a:off x="4462061" y="4894245"/>
            <a:ext cx="774779" cy="54131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9" name="直接连接符 138"/>
          <p:cNvCxnSpPr/>
          <p:nvPr/>
        </p:nvCxnSpPr>
        <p:spPr>
          <a:xfrm>
            <a:off x="4462062" y="5408849"/>
            <a:ext cx="181946" cy="745232"/>
          </a:xfrm>
          <a:prstGeom prst="line">
            <a:avLst/>
          </a:prstGeom>
        </p:spPr>
        <p:style>
          <a:lnRef idx="3">
            <a:schemeClr val="accent1"/>
          </a:lnRef>
          <a:fillRef idx="0">
            <a:schemeClr val="accent1"/>
          </a:fillRef>
          <a:effectRef idx="2">
            <a:schemeClr val="accent1"/>
          </a:effectRef>
          <a:fontRef idx="minor">
            <a:schemeClr val="tx1"/>
          </a:fontRef>
        </p:style>
      </p:cxnSp>
      <p:sp>
        <p:nvSpPr>
          <p:cNvPr id="144" name="等腰三角形 143"/>
          <p:cNvSpPr/>
          <p:nvPr/>
        </p:nvSpPr>
        <p:spPr>
          <a:xfrm>
            <a:off x="4481027" y="5152866"/>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等腰三角形 144"/>
          <p:cNvSpPr/>
          <p:nvPr/>
        </p:nvSpPr>
        <p:spPr>
          <a:xfrm>
            <a:off x="4809254" y="4869023"/>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等腰三角形 145"/>
          <p:cNvSpPr/>
          <p:nvPr/>
        </p:nvSpPr>
        <p:spPr>
          <a:xfrm>
            <a:off x="4688358" y="5878041"/>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等腰三角形 146"/>
          <p:cNvSpPr/>
          <p:nvPr/>
        </p:nvSpPr>
        <p:spPr>
          <a:xfrm>
            <a:off x="3858773" y="5164359"/>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等腰三角形 147"/>
          <p:cNvSpPr/>
          <p:nvPr/>
        </p:nvSpPr>
        <p:spPr>
          <a:xfrm>
            <a:off x="1475656" y="4833460"/>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等腰三角形 148"/>
          <p:cNvSpPr/>
          <p:nvPr/>
        </p:nvSpPr>
        <p:spPr>
          <a:xfrm>
            <a:off x="1763688" y="542007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等腰三角形 149"/>
          <p:cNvSpPr/>
          <p:nvPr/>
        </p:nvSpPr>
        <p:spPr>
          <a:xfrm>
            <a:off x="1331640" y="4581128"/>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等腰三角形 150"/>
          <p:cNvSpPr/>
          <p:nvPr/>
        </p:nvSpPr>
        <p:spPr>
          <a:xfrm>
            <a:off x="1001211" y="542007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等腰三角形 151"/>
          <p:cNvSpPr/>
          <p:nvPr/>
        </p:nvSpPr>
        <p:spPr>
          <a:xfrm>
            <a:off x="1856926" y="5716488"/>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等腰三角形 152"/>
          <p:cNvSpPr/>
          <p:nvPr/>
        </p:nvSpPr>
        <p:spPr>
          <a:xfrm>
            <a:off x="2140496" y="5492080"/>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等腰三角形 153"/>
          <p:cNvSpPr/>
          <p:nvPr/>
        </p:nvSpPr>
        <p:spPr>
          <a:xfrm>
            <a:off x="2220888" y="5877272"/>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等腰三角形 154"/>
          <p:cNvSpPr/>
          <p:nvPr/>
        </p:nvSpPr>
        <p:spPr>
          <a:xfrm>
            <a:off x="611560" y="5726427"/>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等腰三角形 155"/>
          <p:cNvSpPr/>
          <p:nvPr/>
        </p:nvSpPr>
        <p:spPr>
          <a:xfrm>
            <a:off x="925757" y="5860504"/>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等腰三角形 156"/>
          <p:cNvSpPr/>
          <p:nvPr/>
        </p:nvSpPr>
        <p:spPr>
          <a:xfrm>
            <a:off x="1210205" y="5877272"/>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等腰三角形 157"/>
          <p:cNvSpPr/>
          <p:nvPr/>
        </p:nvSpPr>
        <p:spPr>
          <a:xfrm>
            <a:off x="1176191" y="4978287"/>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p:cNvCxnSpPr/>
          <p:nvPr/>
        </p:nvCxnSpPr>
        <p:spPr>
          <a:xfrm>
            <a:off x="906821" y="4954314"/>
            <a:ext cx="640540" cy="537766"/>
          </a:xfrm>
          <a:prstGeom prst="line">
            <a:avLst/>
          </a:prstGeom>
        </p:spPr>
        <p:style>
          <a:lnRef idx="2">
            <a:schemeClr val="accent2"/>
          </a:lnRef>
          <a:fillRef idx="0">
            <a:schemeClr val="accent2"/>
          </a:fillRef>
          <a:effectRef idx="1">
            <a:schemeClr val="accent2"/>
          </a:effectRef>
          <a:fontRef idx="minor">
            <a:schemeClr val="tx1"/>
          </a:fontRef>
        </p:style>
      </p:cxnSp>
      <p:cxnSp>
        <p:nvCxnSpPr>
          <p:cNvPr id="160" name="直接连接符 159"/>
          <p:cNvCxnSpPr/>
          <p:nvPr/>
        </p:nvCxnSpPr>
        <p:spPr>
          <a:xfrm flipH="1">
            <a:off x="1538333" y="4932409"/>
            <a:ext cx="736848" cy="559263"/>
          </a:xfrm>
          <a:prstGeom prst="line">
            <a:avLst/>
          </a:prstGeom>
        </p:spPr>
        <p:style>
          <a:lnRef idx="2">
            <a:schemeClr val="accent2"/>
          </a:lnRef>
          <a:fillRef idx="0">
            <a:schemeClr val="accent2"/>
          </a:fillRef>
          <a:effectRef idx="1">
            <a:schemeClr val="accent2"/>
          </a:effectRef>
          <a:fontRef idx="minor">
            <a:schemeClr val="tx1"/>
          </a:fontRef>
        </p:style>
      </p:cxnSp>
      <p:cxnSp>
        <p:nvCxnSpPr>
          <p:cNvPr id="161" name="直接连接符 160"/>
          <p:cNvCxnSpPr/>
          <p:nvPr/>
        </p:nvCxnSpPr>
        <p:spPr>
          <a:xfrm flipH="1">
            <a:off x="1424878" y="5492080"/>
            <a:ext cx="122787" cy="698813"/>
          </a:xfrm>
          <a:prstGeom prst="line">
            <a:avLst/>
          </a:prstGeom>
        </p:spPr>
        <p:style>
          <a:lnRef idx="2">
            <a:schemeClr val="accent2"/>
          </a:lnRef>
          <a:fillRef idx="0">
            <a:schemeClr val="accent2"/>
          </a:fillRef>
          <a:effectRef idx="1">
            <a:schemeClr val="accent2"/>
          </a:effectRef>
          <a:fontRef idx="minor">
            <a:schemeClr val="tx1"/>
          </a:fontRef>
        </p:style>
      </p:cxnSp>
      <p:sp>
        <p:nvSpPr>
          <p:cNvPr id="162" name="等腰三角形 161"/>
          <p:cNvSpPr/>
          <p:nvPr/>
        </p:nvSpPr>
        <p:spPr>
          <a:xfrm>
            <a:off x="1456691" y="5152866"/>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等腰三角形 162"/>
          <p:cNvSpPr/>
          <p:nvPr/>
        </p:nvSpPr>
        <p:spPr>
          <a:xfrm>
            <a:off x="1784918" y="4869023"/>
            <a:ext cx="144016" cy="144016"/>
          </a:xfrm>
          <a:prstGeom prst="triangl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等腰三角形 163"/>
          <p:cNvSpPr/>
          <p:nvPr/>
        </p:nvSpPr>
        <p:spPr>
          <a:xfrm>
            <a:off x="1664022" y="5878041"/>
            <a:ext cx="144016" cy="144016"/>
          </a:xfrm>
          <a:prstGeom prst="triangl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等腰三角形 164"/>
          <p:cNvSpPr/>
          <p:nvPr/>
        </p:nvSpPr>
        <p:spPr>
          <a:xfrm>
            <a:off x="862699" y="5126456"/>
            <a:ext cx="144016" cy="144016"/>
          </a:xfrm>
          <a:prstGeom prst="triangl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燕尾形箭头 175"/>
          <p:cNvSpPr/>
          <p:nvPr/>
        </p:nvSpPr>
        <p:spPr>
          <a:xfrm>
            <a:off x="2627784" y="2507906"/>
            <a:ext cx="721432"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7" name="燕尾形箭头 176"/>
          <p:cNvSpPr/>
          <p:nvPr/>
        </p:nvSpPr>
        <p:spPr>
          <a:xfrm>
            <a:off x="5508104" y="2541238"/>
            <a:ext cx="721432"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8" name="燕尾形箭头 177"/>
          <p:cNvSpPr/>
          <p:nvPr/>
        </p:nvSpPr>
        <p:spPr>
          <a:xfrm rot="5400000">
            <a:off x="7170027" y="3889209"/>
            <a:ext cx="591281"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9" name="燕尾形箭头 178"/>
          <p:cNvSpPr/>
          <p:nvPr/>
        </p:nvSpPr>
        <p:spPr>
          <a:xfrm rot="10800000">
            <a:off x="5607493" y="5135589"/>
            <a:ext cx="721432"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0" name="燕尾形箭头 179"/>
          <p:cNvSpPr/>
          <p:nvPr/>
        </p:nvSpPr>
        <p:spPr>
          <a:xfrm rot="10800000">
            <a:off x="2618180" y="5136030"/>
            <a:ext cx="721432" cy="475117"/>
          </a:xfrm>
          <a:prstGeom prst="notch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1" name="TextBox 180"/>
          <p:cNvSpPr txBox="1"/>
          <p:nvPr/>
        </p:nvSpPr>
        <p:spPr>
          <a:xfrm>
            <a:off x="581016" y="1691516"/>
            <a:ext cx="1895365" cy="369332"/>
          </a:xfrm>
          <a:prstGeom prst="rect">
            <a:avLst/>
          </a:prstGeom>
          <a:noFill/>
        </p:spPr>
        <p:txBody>
          <a:bodyPr wrap="square" rtlCol="0">
            <a:spAutoFit/>
          </a:bodyPr>
          <a:lstStyle/>
          <a:p>
            <a:r>
              <a:rPr lang="zh-CN" altLang="en-US" dirty="0"/>
              <a:t>原始无标签数据</a:t>
            </a:r>
          </a:p>
        </p:txBody>
      </p:sp>
      <p:sp>
        <p:nvSpPr>
          <p:cNvPr id="182" name="TextBox 181"/>
          <p:cNvSpPr txBox="1"/>
          <p:nvPr/>
        </p:nvSpPr>
        <p:spPr>
          <a:xfrm>
            <a:off x="3572295" y="1703414"/>
            <a:ext cx="1612523" cy="369332"/>
          </a:xfrm>
          <a:prstGeom prst="rect">
            <a:avLst/>
          </a:prstGeom>
          <a:noFill/>
        </p:spPr>
        <p:txBody>
          <a:bodyPr wrap="square" rtlCol="0">
            <a:spAutoFit/>
          </a:bodyPr>
          <a:lstStyle/>
          <a:p>
            <a:r>
              <a:rPr lang="zh-CN" altLang="en-US" dirty="0"/>
              <a:t>聚类后加标签</a:t>
            </a:r>
          </a:p>
        </p:txBody>
      </p:sp>
      <p:sp>
        <p:nvSpPr>
          <p:cNvPr id="183" name="TextBox 182"/>
          <p:cNvSpPr txBox="1"/>
          <p:nvPr/>
        </p:nvSpPr>
        <p:spPr>
          <a:xfrm>
            <a:off x="6576645" y="1708146"/>
            <a:ext cx="1472969" cy="369332"/>
          </a:xfrm>
          <a:prstGeom prst="rect">
            <a:avLst/>
          </a:prstGeom>
          <a:noFill/>
        </p:spPr>
        <p:txBody>
          <a:bodyPr wrap="square" rtlCol="0">
            <a:spAutoFit/>
          </a:bodyPr>
          <a:lstStyle/>
          <a:p>
            <a:r>
              <a:rPr lang="zh-CN" altLang="en-US" dirty="0"/>
              <a:t>训练分类器</a:t>
            </a:r>
          </a:p>
        </p:txBody>
      </p:sp>
      <p:sp>
        <p:nvSpPr>
          <p:cNvPr id="184" name="TextBox 183"/>
          <p:cNvSpPr txBox="1"/>
          <p:nvPr/>
        </p:nvSpPr>
        <p:spPr>
          <a:xfrm>
            <a:off x="6824118" y="6190893"/>
            <a:ext cx="1492298" cy="369332"/>
          </a:xfrm>
          <a:prstGeom prst="rect">
            <a:avLst/>
          </a:prstGeom>
          <a:noFill/>
        </p:spPr>
        <p:txBody>
          <a:bodyPr wrap="square" rtlCol="0">
            <a:spAutoFit/>
          </a:bodyPr>
          <a:lstStyle/>
          <a:p>
            <a:r>
              <a:rPr lang="zh-CN" altLang="en-US" dirty="0"/>
              <a:t>输入新数据</a:t>
            </a:r>
          </a:p>
        </p:txBody>
      </p:sp>
      <p:sp>
        <p:nvSpPr>
          <p:cNvPr id="185" name="TextBox 184"/>
          <p:cNvSpPr txBox="1"/>
          <p:nvPr/>
        </p:nvSpPr>
        <p:spPr>
          <a:xfrm>
            <a:off x="3779266" y="6204138"/>
            <a:ext cx="1691554" cy="369332"/>
          </a:xfrm>
          <a:prstGeom prst="rect">
            <a:avLst/>
          </a:prstGeom>
          <a:noFill/>
        </p:spPr>
        <p:txBody>
          <a:bodyPr wrap="square" rtlCol="0">
            <a:spAutoFit/>
          </a:bodyPr>
          <a:lstStyle/>
          <a:p>
            <a:r>
              <a:rPr lang="zh-CN" altLang="en-US" dirty="0"/>
              <a:t>对新数据分类</a:t>
            </a:r>
          </a:p>
        </p:txBody>
      </p:sp>
      <p:sp>
        <p:nvSpPr>
          <p:cNvPr id="186" name="TextBox 185"/>
          <p:cNvSpPr txBox="1"/>
          <p:nvPr/>
        </p:nvSpPr>
        <p:spPr>
          <a:xfrm>
            <a:off x="640493" y="6204138"/>
            <a:ext cx="1977685" cy="646331"/>
          </a:xfrm>
          <a:prstGeom prst="rect">
            <a:avLst/>
          </a:prstGeom>
          <a:noFill/>
        </p:spPr>
        <p:txBody>
          <a:bodyPr wrap="square" rtlCol="0">
            <a:spAutoFit/>
          </a:bodyPr>
          <a:lstStyle/>
          <a:p>
            <a:r>
              <a:rPr lang="zh-CN" altLang="en-US" dirty="0"/>
              <a:t>重新训练分类器</a:t>
            </a:r>
            <a:endParaRPr lang="en-US" altLang="zh-CN" dirty="0"/>
          </a:p>
          <a:p>
            <a:r>
              <a:rPr lang="en-US" altLang="zh-CN" dirty="0">
                <a:solidFill>
                  <a:srgbClr val="FF0000"/>
                </a:solidFill>
              </a:rPr>
              <a:t>Why</a:t>
            </a:r>
            <a:r>
              <a:rPr lang="zh-CN" altLang="en-US" dirty="0">
                <a:solidFill>
                  <a:srgbClr val="FF0000"/>
                </a:solidFill>
              </a:rPr>
              <a:t>？</a:t>
            </a:r>
          </a:p>
        </p:txBody>
      </p:sp>
      <p:sp>
        <p:nvSpPr>
          <p:cNvPr id="140" name="TextBox 139"/>
          <p:cNvSpPr txBox="1"/>
          <p:nvPr/>
        </p:nvSpPr>
        <p:spPr>
          <a:xfrm>
            <a:off x="1478733" y="6488668"/>
            <a:ext cx="988842" cy="369332"/>
          </a:xfrm>
          <a:prstGeom prst="rect">
            <a:avLst/>
          </a:prstGeom>
          <a:noFill/>
        </p:spPr>
        <p:txBody>
          <a:bodyPr wrap="square" rtlCol="0">
            <a:spAutoFit/>
          </a:bodyPr>
          <a:lstStyle/>
          <a:p>
            <a:r>
              <a:rPr lang="zh-CN" altLang="en-US" dirty="0">
                <a:solidFill>
                  <a:srgbClr val="FF0000"/>
                </a:solidFill>
              </a:rPr>
              <a:t>适应性</a:t>
            </a:r>
          </a:p>
        </p:txBody>
      </p:sp>
    </p:spTree>
    <p:extLst>
      <p:ext uri="{BB962C8B-B14F-4D97-AF65-F5344CB8AC3E}">
        <p14:creationId xmlns:p14="http://schemas.microsoft.com/office/powerpoint/2010/main" val="42191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6"/>
                                        </p:tgtEl>
                                        <p:attrNameLst>
                                          <p:attrName>style.visibility</p:attrName>
                                        </p:attrNameLst>
                                      </p:cBhvr>
                                      <p:to>
                                        <p:strVal val="visible"/>
                                      </p:to>
                                    </p:set>
                                    <p:animEffect transition="in" filter="fade">
                                      <p:cBhvr>
                                        <p:cTn id="40" dur="500"/>
                                        <p:tgtEl>
                                          <p:spTgt spid="1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2"/>
                                        </p:tgtEl>
                                        <p:attrNameLst>
                                          <p:attrName>style.visibility</p:attrName>
                                        </p:attrNameLst>
                                      </p:cBhvr>
                                      <p:to>
                                        <p:strVal val="visible"/>
                                      </p:to>
                                    </p:set>
                                    <p:animEffect transition="in" filter="fade">
                                      <p:cBhvr>
                                        <p:cTn id="43" dur="500"/>
                                        <p:tgtEl>
                                          <p:spTgt spid="1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500"/>
                                        <p:tgtEl>
                                          <p:spTgt spid="9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fade">
                                      <p:cBhvr>
                                        <p:cTn id="60" dur="500"/>
                                        <p:tgtEl>
                                          <p:spTgt spid="9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fade">
                                      <p:cBhvr>
                                        <p:cTn id="75" dur="500"/>
                                        <p:tgtEl>
                                          <p:spTgt spid="10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500"/>
                                        <p:tgtEl>
                                          <p:spTgt spid="105"/>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fade">
                                      <p:cBhvr>
                                        <p:cTn id="84" dur="500"/>
                                        <p:tgtEl>
                                          <p:spTgt spid="106"/>
                                        </p:tgtEl>
                                      </p:cBhvr>
                                    </p:animEffect>
                                  </p:childTnLst>
                                </p:cTn>
                              </p:par>
                              <p:par>
                                <p:cTn id="85" presetID="10" presetClass="entr" presetSubtype="0" fill="hold" nodeType="with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77"/>
                                        </p:tgtEl>
                                        <p:attrNameLst>
                                          <p:attrName>style.visibility</p:attrName>
                                        </p:attrNameLst>
                                      </p:cBhvr>
                                      <p:to>
                                        <p:strVal val="visible"/>
                                      </p:to>
                                    </p:set>
                                    <p:animEffect transition="in" filter="fade">
                                      <p:cBhvr>
                                        <p:cTn id="90" dur="500"/>
                                        <p:tgtEl>
                                          <p:spTgt spid="17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83"/>
                                        </p:tgtEl>
                                        <p:attrNameLst>
                                          <p:attrName>style.visibility</p:attrName>
                                        </p:attrNameLst>
                                      </p:cBhvr>
                                      <p:to>
                                        <p:strVal val="visible"/>
                                      </p:to>
                                    </p:set>
                                    <p:animEffect transition="in" filter="fade">
                                      <p:cBhvr>
                                        <p:cTn id="93" dur="500"/>
                                        <p:tgtEl>
                                          <p:spTgt spid="18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fade">
                                      <p:cBhvr>
                                        <p:cTn id="101" dur="500"/>
                                        <p:tgtEl>
                                          <p:spTgt spid="10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fade">
                                      <p:cBhvr>
                                        <p:cTn id="104" dur="500"/>
                                        <p:tgtEl>
                                          <p:spTgt spid="11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fade">
                                      <p:cBhvr>
                                        <p:cTn id="107" dur="500"/>
                                        <p:tgtEl>
                                          <p:spTgt spid="11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2"/>
                                        </p:tgtEl>
                                        <p:attrNameLst>
                                          <p:attrName>style.visibility</p:attrName>
                                        </p:attrNameLst>
                                      </p:cBhvr>
                                      <p:to>
                                        <p:strVal val="visible"/>
                                      </p:to>
                                    </p:set>
                                    <p:animEffect transition="in" filter="fade">
                                      <p:cBhvr>
                                        <p:cTn id="110" dur="500"/>
                                        <p:tgtEl>
                                          <p:spTgt spid="11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3"/>
                                        </p:tgtEl>
                                        <p:attrNameLst>
                                          <p:attrName>style.visibility</p:attrName>
                                        </p:attrNameLst>
                                      </p:cBhvr>
                                      <p:to>
                                        <p:strVal val="visible"/>
                                      </p:to>
                                    </p:set>
                                    <p:animEffect transition="in" filter="fade">
                                      <p:cBhvr>
                                        <p:cTn id="113" dur="500"/>
                                        <p:tgtEl>
                                          <p:spTgt spid="11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14"/>
                                        </p:tgtEl>
                                        <p:attrNameLst>
                                          <p:attrName>style.visibility</p:attrName>
                                        </p:attrNameLst>
                                      </p:cBhvr>
                                      <p:to>
                                        <p:strVal val="visible"/>
                                      </p:to>
                                    </p:set>
                                    <p:animEffect transition="in" filter="fade">
                                      <p:cBhvr>
                                        <p:cTn id="116" dur="500"/>
                                        <p:tgtEl>
                                          <p:spTgt spid="11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fade">
                                      <p:cBhvr>
                                        <p:cTn id="119" dur="500"/>
                                        <p:tgtEl>
                                          <p:spTgt spid="11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6"/>
                                        </p:tgtEl>
                                        <p:attrNameLst>
                                          <p:attrName>style.visibility</p:attrName>
                                        </p:attrNameLst>
                                      </p:cBhvr>
                                      <p:to>
                                        <p:strVal val="visible"/>
                                      </p:to>
                                    </p:set>
                                    <p:animEffect transition="in" filter="fade">
                                      <p:cBhvr>
                                        <p:cTn id="122" dur="500"/>
                                        <p:tgtEl>
                                          <p:spTgt spid="11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17"/>
                                        </p:tgtEl>
                                        <p:attrNameLst>
                                          <p:attrName>style.visibility</p:attrName>
                                        </p:attrNameLst>
                                      </p:cBhvr>
                                      <p:to>
                                        <p:strVal val="visible"/>
                                      </p:to>
                                    </p:set>
                                    <p:animEffect transition="in" filter="fade">
                                      <p:cBhvr>
                                        <p:cTn id="125" dur="500"/>
                                        <p:tgtEl>
                                          <p:spTgt spid="11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18"/>
                                        </p:tgtEl>
                                        <p:attrNameLst>
                                          <p:attrName>style.visibility</p:attrName>
                                        </p:attrNameLst>
                                      </p:cBhvr>
                                      <p:to>
                                        <p:strVal val="visible"/>
                                      </p:to>
                                    </p:set>
                                    <p:animEffect transition="in" filter="fade">
                                      <p:cBhvr>
                                        <p:cTn id="128" dur="500"/>
                                        <p:tgtEl>
                                          <p:spTgt spid="118"/>
                                        </p:tgtEl>
                                      </p:cBhvr>
                                    </p:animEffect>
                                  </p:childTnLst>
                                </p:cTn>
                              </p:par>
                              <p:par>
                                <p:cTn id="129" presetID="10" presetClass="entr" presetSubtype="0" fill="hold" nodeType="withEffect">
                                  <p:stCondLst>
                                    <p:cond delay="0"/>
                                  </p:stCondLst>
                                  <p:childTnLst>
                                    <p:set>
                                      <p:cBhvr>
                                        <p:cTn id="130" dur="1" fill="hold">
                                          <p:stCondLst>
                                            <p:cond delay="0"/>
                                          </p:stCondLst>
                                        </p:cTn>
                                        <p:tgtEl>
                                          <p:spTgt spid="119"/>
                                        </p:tgtEl>
                                        <p:attrNameLst>
                                          <p:attrName>style.visibility</p:attrName>
                                        </p:attrNameLst>
                                      </p:cBhvr>
                                      <p:to>
                                        <p:strVal val="visible"/>
                                      </p:to>
                                    </p:set>
                                    <p:animEffect transition="in" filter="fade">
                                      <p:cBhvr>
                                        <p:cTn id="131" dur="500"/>
                                        <p:tgtEl>
                                          <p:spTgt spid="119"/>
                                        </p:tgtEl>
                                      </p:cBhvr>
                                    </p:animEffect>
                                  </p:childTnLst>
                                </p:cTn>
                              </p:par>
                              <p:par>
                                <p:cTn id="132" presetID="10" presetClass="entr" presetSubtype="0" fill="hold" nodeType="withEffect">
                                  <p:stCondLst>
                                    <p:cond delay="0"/>
                                  </p:stCondLst>
                                  <p:childTnLst>
                                    <p:set>
                                      <p:cBhvr>
                                        <p:cTn id="133" dur="1" fill="hold">
                                          <p:stCondLst>
                                            <p:cond delay="0"/>
                                          </p:stCondLst>
                                        </p:cTn>
                                        <p:tgtEl>
                                          <p:spTgt spid="120"/>
                                        </p:tgtEl>
                                        <p:attrNameLst>
                                          <p:attrName>style.visibility</p:attrName>
                                        </p:attrNameLst>
                                      </p:cBhvr>
                                      <p:to>
                                        <p:strVal val="visible"/>
                                      </p:to>
                                    </p:set>
                                    <p:animEffect transition="in" filter="fade">
                                      <p:cBhvr>
                                        <p:cTn id="134" dur="500"/>
                                        <p:tgtEl>
                                          <p:spTgt spid="120"/>
                                        </p:tgtEl>
                                      </p:cBhvr>
                                    </p:animEffect>
                                  </p:childTnLst>
                                </p:cTn>
                              </p:par>
                              <p:par>
                                <p:cTn id="135" presetID="10" presetClass="entr" presetSubtype="0" fill="hold" nodeType="withEffect">
                                  <p:stCondLst>
                                    <p:cond delay="0"/>
                                  </p:stCondLst>
                                  <p:childTnLst>
                                    <p:set>
                                      <p:cBhvr>
                                        <p:cTn id="136" dur="1" fill="hold">
                                          <p:stCondLst>
                                            <p:cond delay="0"/>
                                          </p:stCondLst>
                                        </p:cTn>
                                        <p:tgtEl>
                                          <p:spTgt spid="121"/>
                                        </p:tgtEl>
                                        <p:attrNameLst>
                                          <p:attrName>style.visibility</p:attrName>
                                        </p:attrNameLst>
                                      </p:cBhvr>
                                      <p:to>
                                        <p:strVal val="visible"/>
                                      </p:to>
                                    </p:set>
                                    <p:animEffect transition="in" filter="fade">
                                      <p:cBhvr>
                                        <p:cTn id="137" dur="500"/>
                                        <p:tgtEl>
                                          <p:spTgt spid="12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500"/>
                                        <p:tgtEl>
                                          <p:spTgt spid="12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3"/>
                                        </p:tgtEl>
                                        <p:attrNameLst>
                                          <p:attrName>style.visibility</p:attrName>
                                        </p:attrNameLst>
                                      </p:cBhvr>
                                      <p:to>
                                        <p:strVal val="visible"/>
                                      </p:to>
                                    </p:set>
                                    <p:animEffect transition="in" filter="fade">
                                      <p:cBhvr>
                                        <p:cTn id="143" dur="500"/>
                                        <p:tgtEl>
                                          <p:spTgt spid="12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
                                        </p:tgtEl>
                                        <p:attrNameLst>
                                          <p:attrName>style.visibility</p:attrName>
                                        </p:attrNameLst>
                                      </p:cBhvr>
                                      <p:to>
                                        <p:strVal val="visible"/>
                                      </p:to>
                                    </p:set>
                                    <p:animEffect transition="in" filter="fade">
                                      <p:cBhvr>
                                        <p:cTn id="146" dur="500"/>
                                        <p:tgtEl>
                                          <p:spTgt spid="12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25"/>
                                        </p:tgtEl>
                                        <p:attrNameLst>
                                          <p:attrName>style.visibility</p:attrName>
                                        </p:attrNameLst>
                                      </p:cBhvr>
                                      <p:to>
                                        <p:strVal val="visible"/>
                                      </p:to>
                                    </p:set>
                                    <p:animEffect transition="in" filter="fade">
                                      <p:cBhvr>
                                        <p:cTn id="149" dur="500"/>
                                        <p:tgtEl>
                                          <p:spTgt spid="12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78"/>
                                        </p:tgtEl>
                                        <p:attrNameLst>
                                          <p:attrName>style.visibility</p:attrName>
                                        </p:attrNameLst>
                                      </p:cBhvr>
                                      <p:to>
                                        <p:strVal val="visible"/>
                                      </p:to>
                                    </p:set>
                                    <p:animEffect transition="in" filter="fade">
                                      <p:cBhvr>
                                        <p:cTn id="152" dur="500"/>
                                        <p:tgtEl>
                                          <p:spTgt spid="17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84"/>
                                        </p:tgtEl>
                                        <p:attrNameLst>
                                          <p:attrName>style.visibility</p:attrName>
                                        </p:attrNameLst>
                                      </p:cBhvr>
                                      <p:to>
                                        <p:strVal val="visible"/>
                                      </p:to>
                                    </p:set>
                                    <p:animEffect transition="in" filter="fade">
                                      <p:cBhvr>
                                        <p:cTn id="155" dur="500"/>
                                        <p:tgtEl>
                                          <p:spTgt spid="18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26"/>
                                        </p:tgtEl>
                                        <p:attrNameLst>
                                          <p:attrName>style.visibility</p:attrName>
                                        </p:attrNameLst>
                                      </p:cBhvr>
                                      <p:to>
                                        <p:strVal val="visible"/>
                                      </p:to>
                                    </p:set>
                                    <p:animEffect transition="in" filter="fade">
                                      <p:cBhvr>
                                        <p:cTn id="160" dur="500"/>
                                        <p:tgtEl>
                                          <p:spTgt spid="12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27"/>
                                        </p:tgtEl>
                                        <p:attrNameLst>
                                          <p:attrName>style.visibility</p:attrName>
                                        </p:attrNameLst>
                                      </p:cBhvr>
                                      <p:to>
                                        <p:strVal val="visible"/>
                                      </p:to>
                                    </p:set>
                                    <p:animEffect transition="in" filter="fade">
                                      <p:cBhvr>
                                        <p:cTn id="163" dur="500"/>
                                        <p:tgtEl>
                                          <p:spTgt spid="12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8"/>
                                        </p:tgtEl>
                                        <p:attrNameLst>
                                          <p:attrName>style.visibility</p:attrName>
                                        </p:attrNameLst>
                                      </p:cBhvr>
                                      <p:to>
                                        <p:strVal val="visible"/>
                                      </p:to>
                                    </p:set>
                                    <p:animEffect transition="in" filter="fade">
                                      <p:cBhvr>
                                        <p:cTn id="166" dur="500"/>
                                        <p:tgtEl>
                                          <p:spTgt spid="12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29"/>
                                        </p:tgtEl>
                                        <p:attrNameLst>
                                          <p:attrName>style.visibility</p:attrName>
                                        </p:attrNameLst>
                                      </p:cBhvr>
                                      <p:to>
                                        <p:strVal val="visible"/>
                                      </p:to>
                                    </p:set>
                                    <p:animEffect transition="in" filter="fade">
                                      <p:cBhvr>
                                        <p:cTn id="169" dur="500"/>
                                        <p:tgtEl>
                                          <p:spTgt spid="12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0"/>
                                        </p:tgtEl>
                                        <p:attrNameLst>
                                          <p:attrName>style.visibility</p:attrName>
                                        </p:attrNameLst>
                                      </p:cBhvr>
                                      <p:to>
                                        <p:strVal val="visible"/>
                                      </p:to>
                                    </p:set>
                                    <p:animEffect transition="in" filter="fade">
                                      <p:cBhvr>
                                        <p:cTn id="172" dur="500"/>
                                        <p:tgtEl>
                                          <p:spTgt spid="13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Effect transition="in" filter="fade">
                                      <p:cBhvr>
                                        <p:cTn id="175" dur="500"/>
                                        <p:tgtEl>
                                          <p:spTgt spid="131"/>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2"/>
                                        </p:tgtEl>
                                        <p:attrNameLst>
                                          <p:attrName>style.visibility</p:attrName>
                                        </p:attrNameLst>
                                      </p:cBhvr>
                                      <p:to>
                                        <p:strVal val="visible"/>
                                      </p:to>
                                    </p:set>
                                    <p:animEffect transition="in" filter="fade">
                                      <p:cBhvr>
                                        <p:cTn id="178" dur="500"/>
                                        <p:tgtEl>
                                          <p:spTgt spid="132"/>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33"/>
                                        </p:tgtEl>
                                        <p:attrNameLst>
                                          <p:attrName>style.visibility</p:attrName>
                                        </p:attrNameLst>
                                      </p:cBhvr>
                                      <p:to>
                                        <p:strVal val="visible"/>
                                      </p:to>
                                    </p:set>
                                    <p:animEffect transition="in" filter="fade">
                                      <p:cBhvr>
                                        <p:cTn id="181" dur="500"/>
                                        <p:tgtEl>
                                          <p:spTgt spid="13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34"/>
                                        </p:tgtEl>
                                        <p:attrNameLst>
                                          <p:attrName>style.visibility</p:attrName>
                                        </p:attrNameLst>
                                      </p:cBhvr>
                                      <p:to>
                                        <p:strVal val="visible"/>
                                      </p:to>
                                    </p:set>
                                    <p:animEffect transition="in" filter="fade">
                                      <p:cBhvr>
                                        <p:cTn id="184" dur="500"/>
                                        <p:tgtEl>
                                          <p:spTgt spid="13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35"/>
                                        </p:tgtEl>
                                        <p:attrNameLst>
                                          <p:attrName>style.visibility</p:attrName>
                                        </p:attrNameLst>
                                      </p:cBhvr>
                                      <p:to>
                                        <p:strVal val="visible"/>
                                      </p:to>
                                    </p:set>
                                    <p:animEffect transition="in" filter="fade">
                                      <p:cBhvr>
                                        <p:cTn id="187" dur="500"/>
                                        <p:tgtEl>
                                          <p:spTgt spid="135"/>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36"/>
                                        </p:tgtEl>
                                        <p:attrNameLst>
                                          <p:attrName>style.visibility</p:attrName>
                                        </p:attrNameLst>
                                      </p:cBhvr>
                                      <p:to>
                                        <p:strVal val="visible"/>
                                      </p:to>
                                    </p:set>
                                    <p:animEffect transition="in" filter="fade">
                                      <p:cBhvr>
                                        <p:cTn id="190" dur="500"/>
                                        <p:tgtEl>
                                          <p:spTgt spid="136"/>
                                        </p:tgtEl>
                                      </p:cBhvr>
                                    </p:animEffect>
                                  </p:childTnLst>
                                </p:cTn>
                              </p:par>
                              <p:par>
                                <p:cTn id="191" presetID="10" presetClass="entr" presetSubtype="0" fill="hold" nodeType="withEffect">
                                  <p:stCondLst>
                                    <p:cond delay="0"/>
                                  </p:stCondLst>
                                  <p:childTnLst>
                                    <p:set>
                                      <p:cBhvr>
                                        <p:cTn id="192" dur="1" fill="hold">
                                          <p:stCondLst>
                                            <p:cond delay="0"/>
                                          </p:stCondLst>
                                        </p:cTn>
                                        <p:tgtEl>
                                          <p:spTgt spid="137"/>
                                        </p:tgtEl>
                                        <p:attrNameLst>
                                          <p:attrName>style.visibility</p:attrName>
                                        </p:attrNameLst>
                                      </p:cBhvr>
                                      <p:to>
                                        <p:strVal val="visible"/>
                                      </p:to>
                                    </p:set>
                                    <p:animEffect transition="in" filter="fade">
                                      <p:cBhvr>
                                        <p:cTn id="193" dur="500"/>
                                        <p:tgtEl>
                                          <p:spTgt spid="137"/>
                                        </p:tgtEl>
                                      </p:cBhvr>
                                    </p:animEffect>
                                  </p:childTnLst>
                                </p:cTn>
                              </p:par>
                              <p:par>
                                <p:cTn id="194" presetID="10" presetClass="entr" presetSubtype="0" fill="hold" nodeType="withEffect">
                                  <p:stCondLst>
                                    <p:cond delay="0"/>
                                  </p:stCondLst>
                                  <p:childTnLst>
                                    <p:set>
                                      <p:cBhvr>
                                        <p:cTn id="195" dur="1" fill="hold">
                                          <p:stCondLst>
                                            <p:cond delay="0"/>
                                          </p:stCondLst>
                                        </p:cTn>
                                        <p:tgtEl>
                                          <p:spTgt spid="138"/>
                                        </p:tgtEl>
                                        <p:attrNameLst>
                                          <p:attrName>style.visibility</p:attrName>
                                        </p:attrNameLst>
                                      </p:cBhvr>
                                      <p:to>
                                        <p:strVal val="visible"/>
                                      </p:to>
                                    </p:set>
                                    <p:animEffect transition="in" filter="fade">
                                      <p:cBhvr>
                                        <p:cTn id="196" dur="500"/>
                                        <p:tgtEl>
                                          <p:spTgt spid="138"/>
                                        </p:tgtEl>
                                      </p:cBhvr>
                                    </p:animEffect>
                                  </p:childTnLst>
                                </p:cTn>
                              </p:par>
                              <p:par>
                                <p:cTn id="197" presetID="10" presetClass="entr" presetSubtype="0" fill="hold" nodeType="withEffect">
                                  <p:stCondLst>
                                    <p:cond delay="0"/>
                                  </p:stCondLst>
                                  <p:childTnLst>
                                    <p:set>
                                      <p:cBhvr>
                                        <p:cTn id="198" dur="1" fill="hold">
                                          <p:stCondLst>
                                            <p:cond delay="0"/>
                                          </p:stCondLst>
                                        </p:cTn>
                                        <p:tgtEl>
                                          <p:spTgt spid="139"/>
                                        </p:tgtEl>
                                        <p:attrNameLst>
                                          <p:attrName>style.visibility</p:attrName>
                                        </p:attrNameLst>
                                      </p:cBhvr>
                                      <p:to>
                                        <p:strVal val="visible"/>
                                      </p:to>
                                    </p:set>
                                    <p:animEffect transition="in" filter="fade">
                                      <p:cBhvr>
                                        <p:cTn id="199" dur="500"/>
                                        <p:tgtEl>
                                          <p:spTgt spid="13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fade">
                                      <p:cBhvr>
                                        <p:cTn id="202" dur="500"/>
                                        <p:tgtEl>
                                          <p:spTgt spid="144"/>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fade">
                                      <p:cBhvr>
                                        <p:cTn id="205" dur="500"/>
                                        <p:tgtEl>
                                          <p:spTgt spid="145"/>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fade">
                                      <p:cBhvr>
                                        <p:cTn id="208" dur="500"/>
                                        <p:tgtEl>
                                          <p:spTgt spid="146"/>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47"/>
                                        </p:tgtEl>
                                        <p:attrNameLst>
                                          <p:attrName>style.visibility</p:attrName>
                                        </p:attrNameLst>
                                      </p:cBhvr>
                                      <p:to>
                                        <p:strVal val="visible"/>
                                      </p:to>
                                    </p:set>
                                    <p:animEffect transition="in" filter="fade">
                                      <p:cBhvr>
                                        <p:cTn id="211" dur="500"/>
                                        <p:tgtEl>
                                          <p:spTgt spid="147"/>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79"/>
                                        </p:tgtEl>
                                        <p:attrNameLst>
                                          <p:attrName>style.visibility</p:attrName>
                                        </p:attrNameLst>
                                      </p:cBhvr>
                                      <p:to>
                                        <p:strVal val="visible"/>
                                      </p:to>
                                    </p:set>
                                    <p:animEffect transition="in" filter="fade">
                                      <p:cBhvr>
                                        <p:cTn id="214" dur="500"/>
                                        <p:tgtEl>
                                          <p:spTgt spid="179"/>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85"/>
                                        </p:tgtEl>
                                        <p:attrNameLst>
                                          <p:attrName>style.visibility</p:attrName>
                                        </p:attrNameLst>
                                      </p:cBhvr>
                                      <p:to>
                                        <p:strVal val="visible"/>
                                      </p:to>
                                    </p:set>
                                    <p:animEffect transition="in" filter="fade">
                                      <p:cBhvr>
                                        <p:cTn id="217" dur="500"/>
                                        <p:tgtEl>
                                          <p:spTgt spid="18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48"/>
                                        </p:tgtEl>
                                        <p:attrNameLst>
                                          <p:attrName>style.visibility</p:attrName>
                                        </p:attrNameLst>
                                      </p:cBhvr>
                                      <p:to>
                                        <p:strVal val="visible"/>
                                      </p:to>
                                    </p:set>
                                    <p:animEffect transition="in" filter="fade">
                                      <p:cBhvr>
                                        <p:cTn id="222" dur="500"/>
                                        <p:tgtEl>
                                          <p:spTgt spid="148"/>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49"/>
                                        </p:tgtEl>
                                        <p:attrNameLst>
                                          <p:attrName>style.visibility</p:attrName>
                                        </p:attrNameLst>
                                      </p:cBhvr>
                                      <p:to>
                                        <p:strVal val="visible"/>
                                      </p:to>
                                    </p:set>
                                    <p:animEffect transition="in" filter="fade">
                                      <p:cBhvr>
                                        <p:cTn id="225" dur="500"/>
                                        <p:tgtEl>
                                          <p:spTgt spid="149"/>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50"/>
                                        </p:tgtEl>
                                        <p:attrNameLst>
                                          <p:attrName>style.visibility</p:attrName>
                                        </p:attrNameLst>
                                      </p:cBhvr>
                                      <p:to>
                                        <p:strVal val="visible"/>
                                      </p:to>
                                    </p:set>
                                    <p:animEffect transition="in" filter="fade">
                                      <p:cBhvr>
                                        <p:cTn id="228" dur="500"/>
                                        <p:tgtEl>
                                          <p:spTgt spid="150"/>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51"/>
                                        </p:tgtEl>
                                        <p:attrNameLst>
                                          <p:attrName>style.visibility</p:attrName>
                                        </p:attrNameLst>
                                      </p:cBhvr>
                                      <p:to>
                                        <p:strVal val="visible"/>
                                      </p:to>
                                    </p:set>
                                    <p:animEffect transition="in" filter="fade">
                                      <p:cBhvr>
                                        <p:cTn id="231" dur="500"/>
                                        <p:tgtEl>
                                          <p:spTgt spid="151"/>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52"/>
                                        </p:tgtEl>
                                        <p:attrNameLst>
                                          <p:attrName>style.visibility</p:attrName>
                                        </p:attrNameLst>
                                      </p:cBhvr>
                                      <p:to>
                                        <p:strVal val="visible"/>
                                      </p:to>
                                    </p:set>
                                    <p:animEffect transition="in" filter="fade">
                                      <p:cBhvr>
                                        <p:cTn id="234" dur="500"/>
                                        <p:tgtEl>
                                          <p:spTgt spid="152"/>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53"/>
                                        </p:tgtEl>
                                        <p:attrNameLst>
                                          <p:attrName>style.visibility</p:attrName>
                                        </p:attrNameLst>
                                      </p:cBhvr>
                                      <p:to>
                                        <p:strVal val="visible"/>
                                      </p:to>
                                    </p:set>
                                    <p:animEffect transition="in" filter="fade">
                                      <p:cBhvr>
                                        <p:cTn id="237" dur="500"/>
                                        <p:tgtEl>
                                          <p:spTgt spid="153"/>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54"/>
                                        </p:tgtEl>
                                        <p:attrNameLst>
                                          <p:attrName>style.visibility</p:attrName>
                                        </p:attrNameLst>
                                      </p:cBhvr>
                                      <p:to>
                                        <p:strVal val="visible"/>
                                      </p:to>
                                    </p:set>
                                    <p:animEffect transition="in" filter="fade">
                                      <p:cBhvr>
                                        <p:cTn id="240" dur="500"/>
                                        <p:tgtEl>
                                          <p:spTgt spid="154"/>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55"/>
                                        </p:tgtEl>
                                        <p:attrNameLst>
                                          <p:attrName>style.visibility</p:attrName>
                                        </p:attrNameLst>
                                      </p:cBhvr>
                                      <p:to>
                                        <p:strVal val="visible"/>
                                      </p:to>
                                    </p:set>
                                    <p:animEffect transition="in" filter="fade">
                                      <p:cBhvr>
                                        <p:cTn id="243" dur="500"/>
                                        <p:tgtEl>
                                          <p:spTgt spid="155"/>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156"/>
                                        </p:tgtEl>
                                        <p:attrNameLst>
                                          <p:attrName>style.visibility</p:attrName>
                                        </p:attrNameLst>
                                      </p:cBhvr>
                                      <p:to>
                                        <p:strVal val="visible"/>
                                      </p:to>
                                    </p:set>
                                    <p:animEffect transition="in" filter="fade">
                                      <p:cBhvr>
                                        <p:cTn id="246" dur="500"/>
                                        <p:tgtEl>
                                          <p:spTgt spid="156"/>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57"/>
                                        </p:tgtEl>
                                        <p:attrNameLst>
                                          <p:attrName>style.visibility</p:attrName>
                                        </p:attrNameLst>
                                      </p:cBhvr>
                                      <p:to>
                                        <p:strVal val="visible"/>
                                      </p:to>
                                    </p:set>
                                    <p:animEffect transition="in" filter="fade">
                                      <p:cBhvr>
                                        <p:cTn id="249" dur="500"/>
                                        <p:tgtEl>
                                          <p:spTgt spid="157"/>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158"/>
                                        </p:tgtEl>
                                        <p:attrNameLst>
                                          <p:attrName>style.visibility</p:attrName>
                                        </p:attrNameLst>
                                      </p:cBhvr>
                                      <p:to>
                                        <p:strVal val="visible"/>
                                      </p:to>
                                    </p:set>
                                    <p:animEffect transition="in" filter="fade">
                                      <p:cBhvr>
                                        <p:cTn id="252" dur="500"/>
                                        <p:tgtEl>
                                          <p:spTgt spid="158"/>
                                        </p:tgtEl>
                                      </p:cBhvr>
                                    </p:animEffect>
                                  </p:childTnLst>
                                </p:cTn>
                              </p:par>
                              <p:par>
                                <p:cTn id="253" presetID="10" presetClass="entr" presetSubtype="0" fill="hold" nodeType="withEffect">
                                  <p:stCondLst>
                                    <p:cond delay="0"/>
                                  </p:stCondLst>
                                  <p:childTnLst>
                                    <p:set>
                                      <p:cBhvr>
                                        <p:cTn id="254" dur="1" fill="hold">
                                          <p:stCondLst>
                                            <p:cond delay="0"/>
                                          </p:stCondLst>
                                        </p:cTn>
                                        <p:tgtEl>
                                          <p:spTgt spid="159"/>
                                        </p:tgtEl>
                                        <p:attrNameLst>
                                          <p:attrName>style.visibility</p:attrName>
                                        </p:attrNameLst>
                                      </p:cBhvr>
                                      <p:to>
                                        <p:strVal val="visible"/>
                                      </p:to>
                                    </p:set>
                                    <p:animEffect transition="in" filter="fade">
                                      <p:cBhvr>
                                        <p:cTn id="255" dur="500"/>
                                        <p:tgtEl>
                                          <p:spTgt spid="159"/>
                                        </p:tgtEl>
                                      </p:cBhvr>
                                    </p:animEffect>
                                  </p:childTnLst>
                                </p:cTn>
                              </p:par>
                              <p:par>
                                <p:cTn id="256" presetID="10" presetClass="entr" presetSubtype="0" fill="hold" nodeType="withEffect">
                                  <p:stCondLst>
                                    <p:cond delay="0"/>
                                  </p:stCondLst>
                                  <p:childTnLst>
                                    <p:set>
                                      <p:cBhvr>
                                        <p:cTn id="257" dur="1" fill="hold">
                                          <p:stCondLst>
                                            <p:cond delay="0"/>
                                          </p:stCondLst>
                                        </p:cTn>
                                        <p:tgtEl>
                                          <p:spTgt spid="160"/>
                                        </p:tgtEl>
                                        <p:attrNameLst>
                                          <p:attrName>style.visibility</p:attrName>
                                        </p:attrNameLst>
                                      </p:cBhvr>
                                      <p:to>
                                        <p:strVal val="visible"/>
                                      </p:to>
                                    </p:set>
                                    <p:animEffect transition="in" filter="fade">
                                      <p:cBhvr>
                                        <p:cTn id="258" dur="500"/>
                                        <p:tgtEl>
                                          <p:spTgt spid="160"/>
                                        </p:tgtEl>
                                      </p:cBhvr>
                                    </p:animEffect>
                                  </p:childTnLst>
                                </p:cTn>
                              </p:par>
                              <p:par>
                                <p:cTn id="259" presetID="10" presetClass="entr" presetSubtype="0" fill="hold" nodeType="withEffect">
                                  <p:stCondLst>
                                    <p:cond delay="0"/>
                                  </p:stCondLst>
                                  <p:childTnLst>
                                    <p:set>
                                      <p:cBhvr>
                                        <p:cTn id="260" dur="1" fill="hold">
                                          <p:stCondLst>
                                            <p:cond delay="0"/>
                                          </p:stCondLst>
                                        </p:cTn>
                                        <p:tgtEl>
                                          <p:spTgt spid="161"/>
                                        </p:tgtEl>
                                        <p:attrNameLst>
                                          <p:attrName>style.visibility</p:attrName>
                                        </p:attrNameLst>
                                      </p:cBhvr>
                                      <p:to>
                                        <p:strVal val="visible"/>
                                      </p:to>
                                    </p:set>
                                    <p:animEffect transition="in" filter="fade">
                                      <p:cBhvr>
                                        <p:cTn id="261" dur="500"/>
                                        <p:tgtEl>
                                          <p:spTgt spid="161"/>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62"/>
                                        </p:tgtEl>
                                        <p:attrNameLst>
                                          <p:attrName>style.visibility</p:attrName>
                                        </p:attrNameLst>
                                      </p:cBhvr>
                                      <p:to>
                                        <p:strVal val="visible"/>
                                      </p:to>
                                    </p:set>
                                    <p:animEffect transition="in" filter="fade">
                                      <p:cBhvr>
                                        <p:cTn id="264" dur="500"/>
                                        <p:tgtEl>
                                          <p:spTgt spid="162"/>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63"/>
                                        </p:tgtEl>
                                        <p:attrNameLst>
                                          <p:attrName>style.visibility</p:attrName>
                                        </p:attrNameLst>
                                      </p:cBhvr>
                                      <p:to>
                                        <p:strVal val="visible"/>
                                      </p:to>
                                    </p:set>
                                    <p:animEffect transition="in" filter="fade">
                                      <p:cBhvr>
                                        <p:cTn id="267" dur="500"/>
                                        <p:tgtEl>
                                          <p:spTgt spid="163"/>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64"/>
                                        </p:tgtEl>
                                        <p:attrNameLst>
                                          <p:attrName>style.visibility</p:attrName>
                                        </p:attrNameLst>
                                      </p:cBhvr>
                                      <p:to>
                                        <p:strVal val="visible"/>
                                      </p:to>
                                    </p:set>
                                    <p:animEffect transition="in" filter="fade">
                                      <p:cBhvr>
                                        <p:cTn id="270" dur="500"/>
                                        <p:tgtEl>
                                          <p:spTgt spid="164"/>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65"/>
                                        </p:tgtEl>
                                        <p:attrNameLst>
                                          <p:attrName>style.visibility</p:attrName>
                                        </p:attrNameLst>
                                      </p:cBhvr>
                                      <p:to>
                                        <p:strVal val="visible"/>
                                      </p:to>
                                    </p:set>
                                    <p:animEffect transition="in" filter="fade">
                                      <p:cBhvr>
                                        <p:cTn id="273" dur="500"/>
                                        <p:tgtEl>
                                          <p:spTgt spid="165"/>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80"/>
                                        </p:tgtEl>
                                        <p:attrNameLst>
                                          <p:attrName>style.visibility</p:attrName>
                                        </p:attrNameLst>
                                      </p:cBhvr>
                                      <p:to>
                                        <p:strVal val="visible"/>
                                      </p:to>
                                    </p:set>
                                    <p:animEffect transition="in" filter="fade">
                                      <p:cBhvr>
                                        <p:cTn id="276" dur="500"/>
                                        <p:tgtEl>
                                          <p:spTgt spid="180"/>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86"/>
                                        </p:tgtEl>
                                        <p:attrNameLst>
                                          <p:attrName>style.visibility</p:attrName>
                                        </p:attrNameLst>
                                      </p:cBhvr>
                                      <p:to>
                                        <p:strVal val="visible"/>
                                      </p:to>
                                    </p:set>
                                    <p:animEffect transition="in" filter="fade">
                                      <p:cBhvr>
                                        <p:cTn id="279" dur="500"/>
                                        <p:tgtEl>
                                          <p:spTgt spid="186"/>
                                        </p:tgtEl>
                                      </p:cBhvr>
                                    </p:animEffect>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grpId="0" nodeType="clickEffect">
                                  <p:stCondLst>
                                    <p:cond delay="0"/>
                                  </p:stCondLst>
                                  <p:childTnLst>
                                    <p:set>
                                      <p:cBhvr>
                                        <p:cTn id="283" dur="1" fill="hold">
                                          <p:stCondLst>
                                            <p:cond delay="0"/>
                                          </p:stCondLst>
                                        </p:cTn>
                                        <p:tgtEl>
                                          <p:spTgt spid="140"/>
                                        </p:tgtEl>
                                        <p:attrNameLst>
                                          <p:attrName>style.visibility</p:attrName>
                                        </p:attrNameLst>
                                      </p:cBhvr>
                                      <p:to>
                                        <p:strVal val="visible"/>
                                      </p:to>
                                    </p:set>
                                    <p:animEffect transition="in" filter="fade">
                                      <p:cBhvr>
                                        <p:cTn id="284" dur="1000"/>
                                        <p:tgtEl>
                                          <p:spTgt spid="140"/>
                                        </p:tgtEl>
                                      </p:cBhvr>
                                    </p:animEffect>
                                    <p:anim calcmode="lin" valueType="num">
                                      <p:cBhvr>
                                        <p:cTn id="285" dur="1000" fill="hold"/>
                                        <p:tgtEl>
                                          <p:spTgt spid="140"/>
                                        </p:tgtEl>
                                        <p:attrNameLst>
                                          <p:attrName>ppt_x</p:attrName>
                                        </p:attrNameLst>
                                      </p:cBhvr>
                                      <p:tavLst>
                                        <p:tav tm="0">
                                          <p:val>
                                            <p:strVal val="#ppt_x"/>
                                          </p:val>
                                        </p:tav>
                                        <p:tav tm="100000">
                                          <p:val>
                                            <p:strVal val="#ppt_x"/>
                                          </p:val>
                                        </p:tav>
                                      </p:tavLst>
                                    </p:anim>
                                    <p:anim calcmode="lin" valueType="num">
                                      <p:cBhvr>
                                        <p:cTn id="286"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62" grpId="0" animBg="1"/>
      <p:bldP spid="163" grpId="0" animBg="1"/>
      <p:bldP spid="164" grpId="0" animBg="1"/>
      <p:bldP spid="165" grpId="0" animBg="1"/>
      <p:bldP spid="176" grpId="0" animBg="1"/>
      <p:bldP spid="177" grpId="0" animBg="1"/>
      <p:bldP spid="178" grpId="0" animBg="1"/>
      <p:bldP spid="179" grpId="0" animBg="1"/>
      <p:bldP spid="180" grpId="0" animBg="1"/>
      <p:bldP spid="182" grpId="0"/>
      <p:bldP spid="183" grpId="0"/>
      <p:bldP spid="184" grpId="0"/>
      <p:bldP spid="185" grpId="0"/>
      <p:bldP spid="186" grpId="0"/>
      <p:bldP spid="1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990600"/>
          </a:xfrm>
        </p:spPr>
        <p:txBody>
          <a:bodyPr/>
          <a:lstStyle/>
          <a:p>
            <a:r>
              <a:rPr lang="zh-CN" altLang="en-US" dirty="0"/>
              <a:t>异常检测（</a:t>
            </a:r>
            <a:r>
              <a:rPr lang="en-US" altLang="zh-CN"/>
              <a:t>Fault Diagnosis</a:t>
            </a:r>
            <a:r>
              <a:rPr lang="zh-CN" altLang="en-US"/>
              <a:t>）</a:t>
            </a:r>
            <a:endParaRPr lang="zh-CN" altLang="en-US" dirty="0"/>
          </a:p>
        </p:txBody>
      </p:sp>
      <p:sp>
        <p:nvSpPr>
          <p:cNvPr id="3" name="内容占位符 2"/>
          <p:cNvSpPr>
            <a:spLocks noGrp="1"/>
          </p:cNvSpPr>
          <p:nvPr>
            <p:ph idx="1"/>
          </p:nvPr>
        </p:nvSpPr>
        <p:spPr>
          <a:xfrm>
            <a:off x="457200" y="1412776"/>
            <a:ext cx="8229600" cy="4876800"/>
          </a:xfrm>
        </p:spPr>
        <p:txBody>
          <a:bodyPr/>
          <a:lstStyle/>
          <a:p>
            <a:r>
              <a:rPr lang="en-US" altLang="zh-CN" dirty="0"/>
              <a:t>TE</a:t>
            </a:r>
            <a:r>
              <a:rPr lang="zh-CN" altLang="en-US" dirty="0"/>
              <a:t>过程（</a:t>
            </a:r>
            <a:r>
              <a:rPr lang="en-US" altLang="zh-CN" dirty="0" err="1"/>
              <a:t>Tenessee</a:t>
            </a:r>
            <a:r>
              <a:rPr lang="en-US" altLang="zh-CN" dirty="0"/>
              <a:t> Eastman Process</a:t>
            </a:r>
            <a:r>
              <a:rPr lang="zh-CN" altLang="en-US" dirty="0"/>
              <a:t>）是一个著名的化工生产工程的仿真系统。原本该系统是开环不稳定的，可用来设计各种控制系统，以及进行故障检测。</a:t>
            </a:r>
          </a:p>
        </p:txBody>
      </p:sp>
      <p:pic>
        <p:nvPicPr>
          <p:cNvPr id="1027" name="Picture 3" descr="C:\Users\David_Lee\Desktop\3qj2dxar3j5axj1r53j2jabq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917" y="2603326"/>
            <a:ext cx="61722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7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异常检测（</a:t>
            </a:r>
            <a:r>
              <a:rPr lang="en-US" altLang="zh-CN" dirty="0"/>
              <a:t>Fault Diagnosis</a:t>
            </a:r>
            <a:r>
              <a:rPr lang="zh-CN" altLang="en-US" dirty="0"/>
              <a:t>）</a:t>
            </a:r>
          </a:p>
        </p:txBody>
      </p:sp>
      <p:sp>
        <p:nvSpPr>
          <p:cNvPr id="3" name="内容占位符 2"/>
          <p:cNvSpPr>
            <a:spLocks noGrp="1"/>
          </p:cNvSpPr>
          <p:nvPr>
            <p:ph idx="1"/>
          </p:nvPr>
        </p:nvSpPr>
        <p:spPr>
          <a:xfrm>
            <a:off x="457200" y="1600200"/>
            <a:ext cx="8507288" cy="4876800"/>
          </a:xfrm>
        </p:spPr>
        <p:txBody>
          <a:bodyPr/>
          <a:lstStyle/>
          <a:p>
            <a:r>
              <a:rPr lang="zh-CN" altLang="en-US" dirty="0"/>
              <a:t>针对</a:t>
            </a:r>
            <a:r>
              <a:rPr lang="en-US" altLang="zh-CN" dirty="0"/>
              <a:t>TE</a:t>
            </a:r>
            <a:r>
              <a:rPr lang="zh-CN" altLang="en-US" dirty="0"/>
              <a:t>过程中的众多变量进行异常检测（比如使用降维方法）</a:t>
            </a:r>
          </a:p>
        </p:txBody>
      </p:sp>
      <p:pic>
        <p:nvPicPr>
          <p:cNvPr id="2050" name="Picture 2" descr="C:\Users\David_Lee\Desktop\某两个变量的异常检测结果.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20" y="2509414"/>
            <a:ext cx="7140021" cy="3871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02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降维（</a:t>
            </a:r>
            <a:r>
              <a:rPr lang="en-US" altLang="zh-CN" dirty="0"/>
              <a:t>Dimensionality Reduction</a:t>
            </a:r>
            <a:r>
              <a:rPr lang="zh-CN" altLang="en-US" dirty="0"/>
              <a:t>）</a:t>
            </a:r>
          </a:p>
        </p:txBody>
      </p:sp>
      <p:sp>
        <p:nvSpPr>
          <p:cNvPr id="3" name="内容占位符 2"/>
          <p:cNvSpPr>
            <a:spLocks noGrp="1"/>
          </p:cNvSpPr>
          <p:nvPr>
            <p:ph idx="1"/>
          </p:nvPr>
        </p:nvSpPr>
        <p:spPr/>
        <p:txBody>
          <a:bodyPr/>
          <a:lstStyle/>
          <a:p>
            <a:r>
              <a:rPr lang="zh-CN" altLang="en-US" dirty="0"/>
              <a:t>分解 </a:t>
            </a:r>
            <a:r>
              <a:rPr lang="en-US" altLang="zh-CN" dirty="0"/>
              <a:t>(Decomposition)</a:t>
            </a:r>
            <a:r>
              <a:rPr lang="zh-CN" altLang="en-US" dirty="0"/>
              <a:t>：</a:t>
            </a:r>
            <a:endParaRPr lang="en-US" altLang="zh-CN" dirty="0"/>
          </a:p>
          <a:p>
            <a:pPr marL="0" indent="0">
              <a:buNone/>
            </a:pPr>
            <a:r>
              <a:rPr lang="en-US" altLang="zh-CN" dirty="0"/>
              <a:t>   PCA</a:t>
            </a:r>
            <a:r>
              <a:rPr lang="zh-CN" altLang="en-US" dirty="0"/>
              <a:t>（</a:t>
            </a:r>
            <a:r>
              <a:rPr lang="en-US" altLang="zh-CN" dirty="0"/>
              <a:t>Principal Components Analysis</a:t>
            </a:r>
            <a:r>
              <a:rPr lang="zh-CN" altLang="en-US" dirty="0"/>
              <a:t>）</a:t>
            </a:r>
            <a:endParaRPr lang="en-US" altLang="zh-CN" dirty="0"/>
          </a:p>
          <a:p>
            <a:pPr marL="0" indent="0">
              <a:buNone/>
            </a:pPr>
            <a:r>
              <a:rPr lang="en-US" altLang="zh-CN" dirty="0"/>
              <a:t>   ICA</a:t>
            </a:r>
            <a:r>
              <a:rPr lang="zh-CN" altLang="en-US" dirty="0"/>
              <a:t>（</a:t>
            </a:r>
            <a:r>
              <a:rPr lang="en-US" altLang="zh-CN" dirty="0"/>
              <a:t>Independent Components Analysis</a:t>
            </a:r>
            <a:r>
              <a:rPr lang="zh-CN" altLang="en-US" dirty="0"/>
              <a:t>）</a:t>
            </a:r>
            <a:endParaRPr lang="en-US" altLang="zh-CN" dirty="0"/>
          </a:p>
          <a:p>
            <a:endParaRPr lang="en-US" altLang="zh-CN" dirty="0"/>
          </a:p>
          <a:p>
            <a:r>
              <a:rPr lang="zh-CN" altLang="en-US" dirty="0"/>
              <a:t>流形学习 </a:t>
            </a:r>
            <a:r>
              <a:rPr lang="en-US" altLang="zh-CN" dirty="0"/>
              <a:t>(Manifold learning)</a:t>
            </a:r>
            <a:r>
              <a:rPr lang="zh-CN" altLang="en-US" dirty="0"/>
              <a:t>：</a:t>
            </a:r>
            <a:endParaRPr lang="en-US" altLang="zh-CN" dirty="0"/>
          </a:p>
          <a:p>
            <a:pPr marL="0" indent="0">
              <a:buNone/>
            </a:pPr>
            <a:r>
              <a:rPr lang="en-US" altLang="zh-CN" dirty="0"/>
              <a:t>   MDS</a:t>
            </a:r>
            <a:r>
              <a:rPr lang="zh-CN" altLang="en-US" dirty="0"/>
              <a:t>（</a:t>
            </a:r>
            <a:r>
              <a:rPr lang="en-US" altLang="zh-CN" dirty="0"/>
              <a:t>Multi-dimensional Scaling</a:t>
            </a:r>
            <a:r>
              <a:rPr lang="zh-CN" altLang="en-US" dirty="0"/>
              <a:t>）</a:t>
            </a:r>
            <a:endParaRPr lang="en-US" altLang="zh-CN" dirty="0"/>
          </a:p>
          <a:p>
            <a:pPr marL="0" indent="0">
              <a:buNone/>
            </a:pPr>
            <a:r>
              <a:rPr lang="en-US" altLang="zh-CN" dirty="0"/>
              <a:t>   LPP</a:t>
            </a:r>
            <a:r>
              <a:rPr lang="zh-CN" altLang="en-US" dirty="0"/>
              <a:t>（</a:t>
            </a:r>
            <a:r>
              <a:rPr lang="en-US" altLang="zh-CN" dirty="0"/>
              <a:t>Locality Preserving Projection</a:t>
            </a:r>
            <a:r>
              <a:rPr lang="zh-CN" altLang="en-US" dirty="0"/>
              <a:t>）</a:t>
            </a:r>
            <a:endParaRPr lang="en-US" altLang="zh-CN" dirty="0"/>
          </a:p>
          <a:p>
            <a:pPr marL="0" indent="0">
              <a:buNone/>
            </a:pPr>
            <a:r>
              <a:rPr lang="en-US" altLang="zh-CN" dirty="0"/>
              <a:t>   LLE</a:t>
            </a:r>
            <a:r>
              <a:rPr lang="zh-CN" altLang="en-US" dirty="0"/>
              <a:t>（</a:t>
            </a:r>
            <a:r>
              <a:rPr lang="en-US" altLang="zh-CN" dirty="0"/>
              <a:t>Locally Linear Embedding</a:t>
            </a:r>
            <a:r>
              <a:rPr lang="zh-CN" altLang="en-US" dirty="0"/>
              <a:t>）</a:t>
            </a:r>
            <a:endParaRPr lang="en-US" altLang="zh-CN" dirty="0"/>
          </a:p>
          <a:p>
            <a:pPr marL="0" indent="0">
              <a:buNone/>
            </a:pPr>
            <a:r>
              <a:rPr lang="en-US" altLang="zh-CN" dirty="0"/>
              <a:t>   </a:t>
            </a:r>
            <a:r>
              <a:rPr lang="en-US" altLang="zh-CN" dirty="0" err="1"/>
              <a:t>Isomap</a:t>
            </a:r>
            <a:r>
              <a:rPr lang="zh-CN" altLang="en-US" dirty="0"/>
              <a:t>（</a:t>
            </a:r>
            <a:r>
              <a:rPr lang="en-US" altLang="zh-CN" dirty="0"/>
              <a:t>Isometric feature mapping</a:t>
            </a:r>
            <a:r>
              <a:rPr lang="zh-CN" altLang="en-US" dirty="0"/>
              <a:t>）</a:t>
            </a:r>
            <a:endParaRPr lang="en-US" altLang="zh-CN" dirty="0"/>
          </a:p>
          <a:p>
            <a:pPr marL="0" indent="0">
              <a:buNone/>
            </a:pPr>
            <a:r>
              <a:rPr lang="en-US" altLang="zh-CN" dirty="0"/>
              <a:t>   LE</a:t>
            </a:r>
            <a:r>
              <a:rPr lang="zh-CN" altLang="en-US" dirty="0"/>
              <a:t>（</a:t>
            </a:r>
            <a:r>
              <a:rPr lang="en-US" altLang="zh-CN" dirty="0"/>
              <a:t>Laplacian </a:t>
            </a:r>
            <a:r>
              <a:rPr lang="en-US" altLang="zh-CN" dirty="0" err="1"/>
              <a:t>Eigenmaps</a:t>
            </a:r>
            <a:r>
              <a:rPr lang="zh-CN" altLang="en-US" dirty="0"/>
              <a:t>）</a:t>
            </a:r>
          </a:p>
        </p:txBody>
      </p:sp>
    </p:spTree>
    <p:extLst>
      <p:ext uri="{BB962C8B-B14F-4D97-AF65-F5344CB8AC3E}">
        <p14:creationId xmlns:p14="http://schemas.microsoft.com/office/powerpoint/2010/main" val="27085384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透明">
  <a:themeElements>
    <a:clrScheme name="透明">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透明">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1452</TotalTime>
  <Words>2194</Words>
  <Application>Microsoft Office PowerPoint</Application>
  <PresentationFormat>全屏显示(4:3)</PresentationFormat>
  <Paragraphs>287</Paragraphs>
  <Slides>33</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33</vt:i4>
      </vt:variant>
    </vt:vector>
  </HeadingPairs>
  <TitlesOfParts>
    <vt:vector size="43" baseType="lpstr">
      <vt:lpstr>等线</vt:lpstr>
      <vt:lpstr>方正舒体</vt:lpstr>
      <vt:lpstr>黑体</vt:lpstr>
      <vt:lpstr>Arial</vt:lpstr>
      <vt:lpstr>Times New Roman</vt:lpstr>
      <vt:lpstr>Wingdings</vt:lpstr>
      <vt:lpstr>透明</vt:lpstr>
      <vt:lpstr>Equation</vt:lpstr>
      <vt:lpstr>MathType 6.0 Equation</vt:lpstr>
      <vt:lpstr>Equation.AxMath</vt:lpstr>
      <vt:lpstr>数据分析与机器学习 - 2</vt:lpstr>
      <vt:lpstr>Machine Learning 机器学习</vt:lpstr>
      <vt:lpstr>两种学习方法（Two learning ways）</vt:lpstr>
      <vt:lpstr> “聚类”和”分类”的区别 Clustering and Classification</vt:lpstr>
      <vt:lpstr> “聚类”和”分类”的区别</vt:lpstr>
      <vt:lpstr>当前的复杂数据分析与学习系统 State-of-the-art data analysis and learning</vt:lpstr>
      <vt:lpstr>异常检测（Fault Diagnosis）</vt:lpstr>
      <vt:lpstr>异常检测（Fault Diagnosis）</vt:lpstr>
      <vt:lpstr>降维（Dimensionality Reduction）</vt:lpstr>
      <vt:lpstr>陶大程（Dacheng Tao）</vt:lpstr>
      <vt:lpstr>降维（Dimensionality Reduction）</vt:lpstr>
      <vt:lpstr>降维（Dimensionality Reduction）</vt:lpstr>
      <vt:lpstr>降维（Dimensionality Reduction）</vt:lpstr>
      <vt:lpstr>回归（Regression）</vt:lpstr>
      <vt:lpstr>用于猜测统计规律和数据分布的最大似然估计（Maximum Likelihood Estimation） p.10</vt:lpstr>
      <vt:lpstr>Linear Learning Models 线性学习模型 </vt:lpstr>
      <vt:lpstr>PowerPoint 演示文稿</vt:lpstr>
      <vt:lpstr>PowerPoint 演示文稿</vt:lpstr>
      <vt:lpstr>Kernel Learning Models 核模型</vt:lpstr>
      <vt:lpstr>Hierarchy Learning Models 层级模型</vt:lpstr>
      <vt:lpstr>核模型的运用---核密度估计 （Kernel Density Estimation）</vt:lpstr>
      <vt:lpstr>PowerPoint 演示文稿</vt:lpstr>
      <vt:lpstr>PowerPoint 演示文稿</vt:lpstr>
      <vt:lpstr>PowerPoint 演示文稿</vt:lpstr>
      <vt:lpstr>PowerPoint 演示文稿</vt:lpstr>
      <vt:lpstr>解释KDE形成的崎岖地貌(Rough Terrain)</vt:lpstr>
      <vt:lpstr>PowerPoint 演示文稿</vt:lpstr>
      <vt:lpstr>PowerPoint 演示文稿</vt:lpstr>
      <vt:lpstr>PowerPoint 演示文稿</vt:lpstr>
      <vt:lpstr>PowerPoint 演示文稿</vt:lpstr>
      <vt:lpstr>Future directions of KDE</vt:lpstr>
      <vt:lpstr>KDE大作业要求 （page 1）</vt:lpstr>
      <vt:lpstr>KDE大作业要求 （page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数据分析与机器学习</dc:title>
  <dc:creator>David_Lee</dc:creator>
  <cp:lastModifiedBy>Excelsior David</cp:lastModifiedBy>
  <cp:revision>212</cp:revision>
  <dcterms:created xsi:type="dcterms:W3CDTF">2016-08-24T08:40:02Z</dcterms:created>
  <dcterms:modified xsi:type="dcterms:W3CDTF">2019-10-09T12:49:12Z</dcterms:modified>
</cp:coreProperties>
</file>